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8" r:id="rId1"/>
    <p:sldMasterId id="2147483820" r:id="rId2"/>
  </p:sldMasterIdLst>
  <p:notesMasterIdLst>
    <p:notesMasterId r:id="rId18"/>
  </p:notesMasterIdLst>
  <p:handoutMasterIdLst>
    <p:handoutMasterId r:id="rId19"/>
  </p:handoutMasterIdLst>
  <p:sldIdLst>
    <p:sldId id="744" r:id="rId3"/>
    <p:sldId id="1013" r:id="rId4"/>
    <p:sldId id="1014" r:id="rId5"/>
    <p:sldId id="1015" r:id="rId6"/>
    <p:sldId id="1016" r:id="rId7"/>
    <p:sldId id="1017" r:id="rId8"/>
    <p:sldId id="1027" r:id="rId9"/>
    <p:sldId id="1028" r:id="rId10"/>
    <p:sldId id="1029" r:id="rId11"/>
    <p:sldId id="1030" r:id="rId12"/>
    <p:sldId id="1022" r:id="rId13"/>
    <p:sldId id="1023" r:id="rId14"/>
    <p:sldId id="1024" r:id="rId15"/>
    <p:sldId id="1025" r:id="rId16"/>
    <p:sldId id="1026" r:id="rId17"/>
  </p:sldIdLst>
  <p:sldSz cx="9144000" cy="6858000" type="screen4x3"/>
  <p:notesSz cx="9866313" cy="6735763"/>
  <p:defaultTextStyle>
    <a:defPPr>
      <a:defRPr lang="de-DE"/>
    </a:defPPr>
    <a:lvl1pPr algn="l" rtl="0" fontAlgn="base">
      <a:spcBef>
        <a:spcPct val="0"/>
      </a:spcBef>
      <a:spcAft>
        <a:spcPct val="0"/>
      </a:spcAft>
      <a:defRPr sz="1000" kern="1200">
        <a:solidFill>
          <a:srgbClr val="0000CC"/>
        </a:solidFill>
        <a:latin typeface="Arial" pitchFamily="34" charset="0"/>
        <a:ea typeface="LF_Kai"/>
        <a:cs typeface="LF_Kai"/>
      </a:defRPr>
    </a:lvl1pPr>
    <a:lvl2pPr marL="457200" algn="l" rtl="0" fontAlgn="base">
      <a:spcBef>
        <a:spcPct val="0"/>
      </a:spcBef>
      <a:spcAft>
        <a:spcPct val="0"/>
      </a:spcAft>
      <a:defRPr sz="1000" kern="1200">
        <a:solidFill>
          <a:srgbClr val="0000CC"/>
        </a:solidFill>
        <a:latin typeface="Arial" pitchFamily="34" charset="0"/>
        <a:ea typeface="LF_Kai"/>
        <a:cs typeface="LF_Kai"/>
      </a:defRPr>
    </a:lvl2pPr>
    <a:lvl3pPr marL="914400" algn="l" rtl="0" fontAlgn="base">
      <a:spcBef>
        <a:spcPct val="0"/>
      </a:spcBef>
      <a:spcAft>
        <a:spcPct val="0"/>
      </a:spcAft>
      <a:defRPr sz="1000" kern="1200">
        <a:solidFill>
          <a:srgbClr val="0000CC"/>
        </a:solidFill>
        <a:latin typeface="Arial" pitchFamily="34" charset="0"/>
        <a:ea typeface="LF_Kai"/>
        <a:cs typeface="LF_Kai"/>
      </a:defRPr>
    </a:lvl3pPr>
    <a:lvl4pPr marL="1371600" algn="l" rtl="0" fontAlgn="base">
      <a:spcBef>
        <a:spcPct val="0"/>
      </a:spcBef>
      <a:spcAft>
        <a:spcPct val="0"/>
      </a:spcAft>
      <a:defRPr sz="1000" kern="1200">
        <a:solidFill>
          <a:srgbClr val="0000CC"/>
        </a:solidFill>
        <a:latin typeface="Arial" pitchFamily="34" charset="0"/>
        <a:ea typeface="LF_Kai"/>
        <a:cs typeface="LF_Kai"/>
      </a:defRPr>
    </a:lvl4pPr>
    <a:lvl5pPr marL="1828800" algn="l" rtl="0" fontAlgn="base">
      <a:spcBef>
        <a:spcPct val="0"/>
      </a:spcBef>
      <a:spcAft>
        <a:spcPct val="0"/>
      </a:spcAft>
      <a:defRPr sz="1000" kern="1200">
        <a:solidFill>
          <a:srgbClr val="0000CC"/>
        </a:solidFill>
        <a:latin typeface="Arial" pitchFamily="34" charset="0"/>
        <a:ea typeface="LF_Kai"/>
        <a:cs typeface="LF_Kai"/>
      </a:defRPr>
    </a:lvl5pPr>
    <a:lvl6pPr marL="2286000" algn="l" defTabSz="914400" rtl="0" eaLnBrk="1" latinLnBrk="0" hangingPunct="1">
      <a:defRPr sz="1000" kern="1200">
        <a:solidFill>
          <a:srgbClr val="0000CC"/>
        </a:solidFill>
        <a:latin typeface="Arial" pitchFamily="34" charset="0"/>
        <a:ea typeface="LF_Kai"/>
        <a:cs typeface="LF_Kai"/>
      </a:defRPr>
    </a:lvl6pPr>
    <a:lvl7pPr marL="2743200" algn="l" defTabSz="914400" rtl="0" eaLnBrk="1" latinLnBrk="0" hangingPunct="1">
      <a:defRPr sz="1000" kern="1200">
        <a:solidFill>
          <a:srgbClr val="0000CC"/>
        </a:solidFill>
        <a:latin typeface="Arial" pitchFamily="34" charset="0"/>
        <a:ea typeface="LF_Kai"/>
        <a:cs typeface="LF_Kai"/>
      </a:defRPr>
    </a:lvl7pPr>
    <a:lvl8pPr marL="3200400" algn="l" defTabSz="914400" rtl="0" eaLnBrk="1" latinLnBrk="0" hangingPunct="1">
      <a:defRPr sz="1000" kern="1200">
        <a:solidFill>
          <a:srgbClr val="0000CC"/>
        </a:solidFill>
        <a:latin typeface="Arial" pitchFamily="34" charset="0"/>
        <a:ea typeface="LF_Kai"/>
        <a:cs typeface="LF_Kai"/>
      </a:defRPr>
    </a:lvl8pPr>
    <a:lvl9pPr marL="3657600" algn="l" defTabSz="914400" rtl="0" eaLnBrk="1" latinLnBrk="0" hangingPunct="1">
      <a:defRPr sz="1000" kern="1200">
        <a:solidFill>
          <a:srgbClr val="0000CC"/>
        </a:solidFill>
        <a:latin typeface="Arial" pitchFamily="34" charset="0"/>
        <a:ea typeface="LF_Kai"/>
        <a:cs typeface="LF_Ka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CC"/>
    <a:srgbClr val="FF6600"/>
    <a:srgbClr val="FF3300"/>
    <a:srgbClr val="FF9900"/>
    <a:srgbClr val="000099"/>
    <a:srgbClr val="EDCB28"/>
    <a:srgbClr val="990000"/>
    <a:srgbClr val="9579A1"/>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9714" autoAdjust="0"/>
  </p:normalViewPr>
  <p:slideViewPr>
    <p:cSldViewPr>
      <p:cViewPr>
        <p:scale>
          <a:sx n="75" d="100"/>
          <a:sy n="75" d="100"/>
        </p:scale>
        <p:origin x="-1362" y="-18"/>
      </p:cViewPr>
      <p:guideLst>
        <p:guide orient="horz" pos="2296"/>
        <p:guide orient="horz" pos="1797"/>
        <p:guide orient="horz" pos="3158"/>
        <p:guide orient="horz" pos="2704"/>
        <p:guide orient="horz" pos="1026"/>
        <p:guide orient="horz" pos="2069"/>
        <p:guide pos="2971"/>
        <p:guide pos="431"/>
        <p:guide pos="5420"/>
        <p:guide pos="1066"/>
        <p:guide pos="2109"/>
        <p:guide pos="5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360"/>
      </p:cViewPr>
      <p:guideLst>
        <p:guide orient="horz" pos="2122"/>
        <p:guide pos="310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10.1.3\Working\Sales\PVinsightsWaferPrice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a:lstStyle/>
          <a:p>
            <a:pPr algn="ctr">
              <a:defRPr/>
            </a:pPr>
            <a:r>
              <a:rPr lang="en-US" sz="1200" dirty="0"/>
              <a:t>Polysilicon and Wafer price 2015-2017</a:t>
            </a:r>
          </a:p>
        </c:rich>
      </c:tx>
      <c:layout>
        <c:manualLayout>
          <c:xMode val="edge"/>
          <c:yMode val="edge"/>
          <c:x val="0.21460031376985048"/>
          <c:y val="1.7269906518323358E-2"/>
        </c:manualLayout>
      </c:layout>
    </c:title>
    <c:plotArea>
      <c:layout>
        <c:manualLayout>
          <c:layoutTarget val="inner"/>
          <c:xMode val="edge"/>
          <c:yMode val="edge"/>
          <c:x val="0.12868080795255549"/>
          <c:y val="0.10815439698619347"/>
          <c:w val="0.75289923451162355"/>
          <c:h val="0.70345371901522158"/>
        </c:manualLayout>
      </c:layout>
      <c:lineChart>
        <c:grouping val="standard"/>
        <c:ser>
          <c:idx val="0"/>
          <c:order val="0"/>
          <c:tx>
            <c:v>Standard wafer</c:v>
          </c:tx>
          <c:marker>
            <c:symbol val="none"/>
          </c:marker>
          <c:cat>
            <c:numRef>
              <c:f>'PVinsight data'!$A$259:$A$396</c:f>
              <c:numCache>
                <c:formatCode>dd/mm/yyyy</c:formatCode>
                <c:ptCount val="138"/>
                <c:pt idx="0">
                  <c:v>42011</c:v>
                </c:pt>
                <c:pt idx="1">
                  <c:v>42018</c:v>
                </c:pt>
                <c:pt idx="2">
                  <c:v>42025</c:v>
                </c:pt>
                <c:pt idx="3">
                  <c:v>42032</c:v>
                </c:pt>
                <c:pt idx="4">
                  <c:v>42039</c:v>
                </c:pt>
                <c:pt idx="5">
                  <c:v>42046</c:v>
                </c:pt>
                <c:pt idx="6">
                  <c:v>42053</c:v>
                </c:pt>
                <c:pt idx="7">
                  <c:v>42060</c:v>
                </c:pt>
                <c:pt idx="8">
                  <c:v>42067</c:v>
                </c:pt>
                <c:pt idx="9">
                  <c:v>42074</c:v>
                </c:pt>
                <c:pt idx="10">
                  <c:v>42081</c:v>
                </c:pt>
                <c:pt idx="11">
                  <c:v>42088</c:v>
                </c:pt>
                <c:pt idx="12">
                  <c:v>42095</c:v>
                </c:pt>
                <c:pt idx="13">
                  <c:v>42102</c:v>
                </c:pt>
                <c:pt idx="14">
                  <c:v>42109</c:v>
                </c:pt>
                <c:pt idx="15">
                  <c:v>42116</c:v>
                </c:pt>
                <c:pt idx="16">
                  <c:v>42123</c:v>
                </c:pt>
                <c:pt idx="17">
                  <c:v>42130</c:v>
                </c:pt>
                <c:pt idx="18">
                  <c:v>42137</c:v>
                </c:pt>
                <c:pt idx="19">
                  <c:v>42144</c:v>
                </c:pt>
                <c:pt idx="20">
                  <c:v>42151</c:v>
                </c:pt>
                <c:pt idx="21">
                  <c:v>42158</c:v>
                </c:pt>
                <c:pt idx="22">
                  <c:v>42165</c:v>
                </c:pt>
                <c:pt idx="23">
                  <c:v>42172</c:v>
                </c:pt>
                <c:pt idx="24">
                  <c:v>42179</c:v>
                </c:pt>
                <c:pt idx="25">
                  <c:v>42186</c:v>
                </c:pt>
                <c:pt idx="26">
                  <c:v>42193</c:v>
                </c:pt>
                <c:pt idx="27">
                  <c:v>42200</c:v>
                </c:pt>
                <c:pt idx="28">
                  <c:v>42207</c:v>
                </c:pt>
                <c:pt idx="29">
                  <c:v>42214</c:v>
                </c:pt>
                <c:pt idx="30">
                  <c:v>42221</c:v>
                </c:pt>
                <c:pt idx="31">
                  <c:v>42228</c:v>
                </c:pt>
                <c:pt idx="32">
                  <c:v>42235</c:v>
                </c:pt>
                <c:pt idx="33">
                  <c:v>42242</c:v>
                </c:pt>
                <c:pt idx="34">
                  <c:v>42249</c:v>
                </c:pt>
                <c:pt idx="35">
                  <c:v>42256</c:v>
                </c:pt>
                <c:pt idx="36">
                  <c:v>42263</c:v>
                </c:pt>
                <c:pt idx="37">
                  <c:v>42270</c:v>
                </c:pt>
                <c:pt idx="38">
                  <c:v>42277</c:v>
                </c:pt>
                <c:pt idx="39">
                  <c:v>42284</c:v>
                </c:pt>
                <c:pt idx="40">
                  <c:v>42291</c:v>
                </c:pt>
                <c:pt idx="41">
                  <c:v>42298</c:v>
                </c:pt>
                <c:pt idx="42">
                  <c:v>42305</c:v>
                </c:pt>
                <c:pt idx="43">
                  <c:v>42312</c:v>
                </c:pt>
                <c:pt idx="44">
                  <c:v>42319</c:v>
                </c:pt>
                <c:pt idx="45">
                  <c:v>42326</c:v>
                </c:pt>
                <c:pt idx="46">
                  <c:v>42333</c:v>
                </c:pt>
                <c:pt idx="47">
                  <c:v>42340</c:v>
                </c:pt>
                <c:pt idx="48">
                  <c:v>42347</c:v>
                </c:pt>
                <c:pt idx="49">
                  <c:v>42354</c:v>
                </c:pt>
                <c:pt idx="50">
                  <c:v>42361</c:v>
                </c:pt>
                <c:pt idx="51">
                  <c:v>42368</c:v>
                </c:pt>
                <c:pt idx="52">
                  <c:v>42375</c:v>
                </c:pt>
                <c:pt idx="53">
                  <c:v>42382</c:v>
                </c:pt>
                <c:pt idx="54">
                  <c:v>42389</c:v>
                </c:pt>
                <c:pt idx="55">
                  <c:v>42396</c:v>
                </c:pt>
                <c:pt idx="56">
                  <c:v>42403</c:v>
                </c:pt>
                <c:pt idx="57">
                  <c:v>42410</c:v>
                </c:pt>
                <c:pt idx="58">
                  <c:v>42417</c:v>
                </c:pt>
                <c:pt idx="59">
                  <c:v>42424</c:v>
                </c:pt>
                <c:pt idx="60">
                  <c:v>42431</c:v>
                </c:pt>
                <c:pt idx="61">
                  <c:v>42438</c:v>
                </c:pt>
                <c:pt idx="62">
                  <c:v>42445</c:v>
                </c:pt>
                <c:pt idx="63">
                  <c:v>42452</c:v>
                </c:pt>
                <c:pt idx="64">
                  <c:v>42459</c:v>
                </c:pt>
                <c:pt idx="65">
                  <c:v>42466</c:v>
                </c:pt>
                <c:pt idx="66">
                  <c:v>42473</c:v>
                </c:pt>
                <c:pt idx="67">
                  <c:v>42480</c:v>
                </c:pt>
                <c:pt idx="68">
                  <c:v>42487</c:v>
                </c:pt>
                <c:pt idx="69">
                  <c:v>42494</c:v>
                </c:pt>
                <c:pt idx="70">
                  <c:v>42501</c:v>
                </c:pt>
                <c:pt idx="71">
                  <c:v>42508</c:v>
                </c:pt>
                <c:pt idx="72">
                  <c:v>42515</c:v>
                </c:pt>
                <c:pt idx="73">
                  <c:v>42522</c:v>
                </c:pt>
                <c:pt idx="74">
                  <c:v>42529</c:v>
                </c:pt>
                <c:pt idx="75">
                  <c:v>42536</c:v>
                </c:pt>
                <c:pt idx="76">
                  <c:v>42543</c:v>
                </c:pt>
                <c:pt idx="77">
                  <c:v>42550</c:v>
                </c:pt>
                <c:pt idx="78">
                  <c:v>42557</c:v>
                </c:pt>
                <c:pt idx="79">
                  <c:v>42564</c:v>
                </c:pt>
                <c:pt idx="80">
                  <c:v>42571</c:v>
                </c:pt>
                <c:pt idx="81">
                  <c:v>42578</c:v>
                </c:pt>
                <c:pt idx="82">
                  <c:v>42585</c:v>
                </c:pt>
                <c:pt idx="83">
                  <c:v>42592</c:v>
                </c:pt>
                <c:pt idx="84">
                  <c:v>42599</c:v>
                </c:pt>
                <c:pt idx="85">
                  <c:v>42606</c:v>
                </c:pt>
                <c:pt idx="86">
                  <c:v>42613</c:v>
                </c:pt>
                <c:pt idx="87">
                  <c:v>42620</c:v>
                </c:pt>
                <c:pt idx="88">
                  <c:v>42627</c:v>
                </c:pt>
                <c:pt idx="89">
                  <c:v>42634</c:v>
                </c:pt>
                <c:pt idx="90">
                  <c:v>42641</c:v>
                </c:pt>
                <c:pt idx="91">
                  <c:v>42648</c:v>
                </c:pt>
                <c:pt idx="92">
                  <c:v>42655</c:v>
                </c:pt>
                <c:pt idx="93">
                  <c:v>42662</c:v>
                </c:pt>
                <c:pt idx="94">
                  <c:v>42669</c:v>
                </c:pt>
                <c:pt idx="95">
                  <c:v>42676</c:v>
                </c:pt>
                <c:pt idx="96">
                  <c:v>42683</c:v>
                </c:pt>
                <c:pt idx="97">
                  <c:v>42690</c:v>
                </c:pt>
                <c:pt idx="98">
                  <c:v>42697</c:v>
                </c:pt>
                <c:pt idx="99">
                  <c:v>42704</c:v>
                </c:pt>
                <c:pt idx="100">
                  <c:v>42711</c:v>
                </c:pt>
                <c:pt idx="101">
                  <c:v>42718</c:v>
                </c:pt>
                <c:pt idx="102">
                  <c:v>42725</c:v>
                </c:pt>
                <c:pt idx="103">
                  <c:v>42732</c:v>
                </c:pt>
                <c:pt idx="104">
                  <c:v>42739</c:v>
                </c:pt>
                <c:pt idx="105">
                  <c:v>42746</c:v>
                </c:pt>
                <c:pt idx="106">
                  <c:v>42753</c:v>
                </c:pt>
                <c:pt idx="107">
                  <c:v>42760</c:v>
                </c:pt>
                <c:pt idx="108">
                  <c:v>42767</c:v>
                </c:pt>
                <c:pt idx="109">
                  <c:v>42774</c:v>
                </c:pt>
                <c:pt idx="110">
                  <c:v>42781</c:v>
                </c:pt>
                <c:pt idx="111">
                  <c:v>42788</c:v>
                </c:pt>
                <c:pt idx="112">
                  <c:v>42795</c:v>
                </c:pt>
                <c:pt idx="113">
                  <c:v>42802</c:v>
                </c:pt>
                <c:pt idx="114">
                  <c:v>42809</c:v>
                </c:pt>
                <c:pt idx="115">
                  <c:v>42816</c:v>
                </c:pt>
                <c:pt idx="116">
                  <c:v>42823</c:v>
                </c:pt>
                <c:pt idx="117">
                  <c:v>42830</c:v>
                </c:pt>
                <c:pt idx="118">
                  <c:v>42837</c:v>
                </c:pt>
                <c:pt idx="119">
                  <c:v>42844</c:v>
                </c:pt>
                <c:pt idx="120">
                  <c:v>42851</c:v>
                </c:pt>
                <c:pt idx="121">
                  <c:v>42858</c:v>
                </c:pt>
                <c:pt idx="122">
                  <c:v>42865</c:v>
                </c:pt>
                <c:pt idx="123">
                  <c:v>42872</c:v>
                </c:pt>
                <c:pt idx="124">
                  <c:v>42879</c:v>
                </c:pt>
                <c:pt idx="125">
                  <c:v>42886</c:v>
                </c:pt>
                <c:pt idx="126">
                  <c:v>42893</c:v>
                </c:pt>
                <c:pt idx="127">
                  <c:v>42900</c:v>
                </c:pt>
                <c:pt idx="128">
                  <c:v>42907</c:v>
                </c:pt>
                <c:pt idx="129">
                  <c:v>42914</c:v>
                </c:pt>
                <c:pt idx="130">
                  <c:v>42921</c:v>
                </c:pt>
                <c:pt idx="131">
                  <c:v>42928</c:v>
                </c:pt>
                <c:pt idx="132">
                  <c:v>42935</c:v>
                </c:pt>
                <c:pt idx="133">
                  <c:v>42942</c:v>
                </c:pt>
                <c:pt idx="134">
                  <c:v>42949</c:v>
                </c:pt>
                <c:pt idx="135">
                  <c:v>42956</c:v>
                </c:pt>
                <c:pt idx="136">
                  <c:v>42963</c:v>
                </c:pt>
                <c:pt idx="137">
                  <c:v>42970</c:v>
                </c:pt>
              </c:numCache>
            </c:numRef>
          </c:cat>
          <c:val>
            <c:numRef>
              <c:f>'PVinsight data'!$F$259:$F$396</c:f>
              <c:numCache>
                <c:formatCode>0.000</c:formatCode>
                <c:ptCount val="138"/>
                <c:pt idx="0">
                  <c:v>0.87200000000000011</c:v>
                </c:pt>
                <c:pt idx="1">
                  <c:v>0.87000000000000011</c:v>
                </c:pt>
                <c:pt idx="2">
                  <c:v>0.8670000000000001</c:v>
                </c:pt>
                <c:pt idx="3">
                  <c:v>0.8640000000000001</c:v>
                </c:pt>
                <c:pt idx="4">
                  <c:v>0.85300000000000009</c:v>
                </c:pt>
                <c:pt idx="5">
                  <c:v>0.84400000000000008</c:v>
                </c:pt>
                <c:pt idx="6">
                  <c:v>0.84300000000000008</c:v>
                </c:pt>
                <c:pt idx="7">
                  <c:v>0.84200000000000008</c:v>
                </c:pt>
                <c:pt idx="8">
                  <c:v>0.83900000000000008</c:v>
                </c:pt>
                <c:pt idx="9">
                  <c:v>0.83500000000000008</c:v>
                </c:pt>
                <c:pt idx="10">
                  <c:v>0.83400000000000007</c:v>
                </c:pt>
                <c:pt idx="11">
                  <c:v>0.83200000000000007</c:v>
                </c:pt>
                <c:pt idx="12">
                  <c:v>0.82500000000000007</c:v>
                </c:pt>
                <c:pt idx="13">
                  <c:v>0.82199999999999995</c:v>
                </c:pt>
                <c:pt idx="14">
                  <c:v>0.82000000000000006</c:v>
                </c:pt>
                <c:pt idx="15">
                  <c:v>0.81699999999999995</c:v>
                </c:pt>
                <c:pt idx="16">
                  <c:v>0.81599999999999995</c:v>
                </c:pt>
                <c:pt idx="17">
                  <c:v>0.81</c:v>
                </c:pt>
                <c:pt idx="18">
                  <c:v>0.80800000000000005</c:v>
                </c:pt>
                <c:pt idx="19">
                  <c:v>0.80400000000000005</c:v>
                </c:pt>
                <c:pt idx="20">
                  <c:v>0.80400000000000005</c:v>
                </c:pt>
                <c:pt idx="21">
                  <c:v>0.80400000000000005</c:v>
                </c:pt>
                <c:pt idx="22">
                  <c:v>0.80400000000000005</c:v>
                </c:pt>
                <c:pt idx="23">
                  <c:v>0.80400000000000005</c:v>
                </c:pt>
                <c:pt idx="24">
                  <c:v>0.80400000000000005</c:v>
                </c:pt>
                <c:pt idx="25">
                  <c:v>0.80500000000000005</c:v>
                </c:pt>
                <c:pt idx="26">
                  <c:v>0.80600000000000005</c:v>
                </c:pt>
                <c:pt idx="27">
                  <c:v>0.80700000000000005</c:v>
                </c:pt>
                <c:pt idx="28">
                  <c:v>0.80800000000000005</c:v>
                </c:pt>
                <c:pt idx="29">
                  <c:v>0.80900000000000005</c:v>
                </c:pt>
                <c:pt idx="30">
                  <c:v>0.81</c:v>
                </c:pt>
                <c:pt idx="31">
                  <c:v>0.80800000000000005</c:v>
                </c:pt>
                <c:pt idx="32">
                  <c:v>0.80700000000000005</c:v>
                </c:pt>
                <c:pt idx="33">
                  <c:v>0.80900000000000005</c:v>
                </c:pt>
                <c:pt idx="34">
                  <c:v>0.81200000000000017</c:v>
                </c:pt>
                <c:pt idx="35">
                  <c:v>0.81499999999999995</c:v>
                </c:pt>
                <c:pt idx="36">
                  <c:v>0.81699999999999995</c:v>
                </c:pt>
                <c:pt idx="37">
                  <c:v>0.81899999999999995</c:v>
                </c:pt>
                <c:pt idx="38">
                  <c:v>0.82299999999999995</c:v>
                </c:pt>
                <c:pt idx="39">
                  <c:v>0.82399999999999995</c:v>
                </c:pt>
                <c:pt idx="40">
                  <c:v>0.82500000000000007</c:v>
                </c:pt>
                <c:pt idx="41">
                  <c:v>0.82700000000000007</c:v>
                </c:pt>
                <c:pt idx="42">
                  <c:v>0.82800000000000007</c:v>
                </c:pt>
                <c:pt idx="43">
                  <c:v>0.83200000000000007</c:v>
                </c:pt>
                <c:pt idx="44">
                  <c:v>0.83400000000000007</c:v>
                </c:pt>
                <c:pt idx="45">
                  <c:v>0.83600000000000008</c:v>
                </c:pt>
                <c:pt idx="46">
                  <c:v>0.84000000000000008</c:v>
                </c:pt>
                <c:pt idx="47">
                  <c:v>0.84300000000000008</c:v>
                </c:pt>
                <c:pt idx="48">
                  <c:v>0.84500000000000008</c:v>
                </c:pt>
                <c:pt idx="49">
                  <c:v>0.84700000000000009</c:v>
                </c:pt>
                <c:pt idx="50">
                  <c:v>0.85500000000000009</c:v>
                </c:pt>
                <c:pt idx="51">
                  <c:v>0.8600000000000001</c:v>
                </c:pt>
                <c:pt idx="52">
                  <c:v>0.8660000000000001</c:v>
                </c:pt>
                <c:pt idx="53">
                  <c:v>0.87000000000000011</c:v>
                </c:pt>
                <c:pt idx="54">
                  <c:v>0.87300000000000011</c:v>
                </c:pt>
                <c:pt idx="55">
                  <c:v>0.87300000000000011</c:v>
                </c:pt>
                <c:pt idx="56">
                  <c:v>0.87300000000000011</c:v>
                </c:pt>
                <c:pt idx="57">
                  <c:v>0.87300000000000011</c:v>
                </c:pt>
                <c:pt idx="58">
                  <c:v>0.87100000000000011</c:v>
                </c:pt>
                <c:pt idx="59">
                  <c:v>0.87000000000000011</c:v>
                </c:pt>
                <c:pt idx="60">
                  <c:v>0.8680000000000001</c:v>
                </c:pt>
                <c:pt idx="61">
                  <c:v>0.8670000000000001</c:v>
                </c:pt>
                <c:pt idx="62">
                  <c:v>0.8660000000000001</c:v>
                </c:pt>
                <c:pt idx="63">
                  <c:v>0.8620000000000001</c:v>
                </c:pt>
                <c:pt idx="64">
                  <c:v>0.8580000000000001</c:v>
                </c:pt>
                <c:pt idx="65">
                  <c:v>0.8570000000000001</c:v>
                </c:pt>
                <c:pt idx="66">
                  <c:v>0.85500000000000009</c:v>
                </c:pt>
                <c:pt idx="67">
                  <c:v>0.85300000000000009</c:v>
                </c:pt>
                <c:pt idx="68">
                  <c:v>0.85100000000000009</c:v>
                </c:pt>
                <c:pt idx="69">
                  <c:v>0.84900000000000009</c:v>
                </c:pt>
                <c:pt idx="70">
                  <c:v>0.84700000000000009</c:v>
                </c:pt>
                <c:pt idx="71">
                  <c:v>0.84500000000000008</c:v>
                </c:pt>
                <c:pt idx="72">
                  <c:v>0.84300000000000008</c:v>
                </c:pt>
                <c:pt idx="73">
                  <c:v>0.83500000000000008</c:v>
                </c:pt>
                <c:pt idx="74">
                  <c:v>0.82800000000000007</c:v>
                </c:pt>
                <c:pt idx="75">
                  <c:v>0.82000000000000006</c:v>
                </c:pt>
                <c:pt idx="76">
                  <c:v>0.80500000000000005</c:v>
                </c:pt>
                <c:pt idx="77">
                  <c:v>0.79</c:v>
                </c:pt>
                <c:pt idx="78">
                  <c:v>0.77400000000000013</c:v>
                </c:pt>
                <c:pt idx="79">
                  <c:v>0.75500000000000012</c:v>
                </c:pt>
                <c:pt idx="80">
                  <c:v>0.7400000000000001</c:v>
                </c:pt>
                <c:pt idx="81">
                  <c:v>0.72500000000000009</c:v>
                </c:pt>
                <c:pt idx="82">
                  <c:v>0.71400000000000008</c:v>
                </c:pt>
                <c:pt idx="83">
                  <c:v>0.70000000000000007</c:v>
                </c:pt>
                <c:pt idx="84">
                  <c:v>0.67900000000000016</c:v>
                </c:pt>
                <c:pt idx="85">
                  <c:v>0.64000000000000012</c:v>
                </c:pt>
                <c:pt idx="86">
                  <c:v>0.59899999999999998</c:v>
                </c:pt>
                <c:pt idx="87">
                  <c:v>0.56299999999999994</c:v>
                </c:pt>
                <c:pt idx="88">
                  <c:v>0.53500000000000003</c:v>
                </c:pt>
                <c:pt idx="89">
                  <c:v>0.51</c:v>
                </c:pt>
                <c:pt idx="90">
                  <c:v>0.51</c:v>
                </c:pt>
                <c:pt idx="91">
                  <c:v>0.51500000000000001</c:v>
                </c:pt>
                <c:pt idx="92">
                  <c:v>0.54500000000000004</c:v>
                </c:pt>
                <c:pt idx="93">
                  <c:v>0.57800000000000007</c:v>
                </c:pt>
                <c:pt idx="94">
                  <c:v>0.6140000000000001</c:v>
                </c:pt>
                <c:pt idx="95">
                  <c:v>0.63900000000000012</c:v>
                </c:pt>
                <c:pt idx="96">
                  <c:v>0.66300000000000014</c:v>
                </c:pt>
                <c:pt idx="97">
                  <c:v>0.66200000000000014</c:v>
                </c:pt>
                <c:pt idx="98">
                  <c:v>0.65900000000000014</c:v>
                </c:pt>
                <c:pt idx="99">
                  <c:v>0.65000000000000013</c:v>
                </c:pt>
                <c:pt idx="100">
                  <c:v>0.64200000000000013</c:v>
                </c:pt>
                <c:pt idx="101">
                  <c:v>0.63400000000000012</c:v>
                </c:pt>
                <c:pt idx="102">
                  <c:v>0.62700000000000011</c:v>
                </c:pt>
                <c:pt idx="103">
                  <c:v>0.62300000000000011</c:v>
                </c:pt>
                <c:pt idx="104">
                  <c:v>0.62100000000000011</c:v>
                </c:pt>
                <c:pt idx="105">
                  <c:v>0.62000000000000011</c:v>
                </c:pt>
                <c:pt idx="106">
                  <c:v>0.62000000000000011</c:v>
                </c:pt>
                <c:pt idx="107">
                  <c:v>0.62000000000000011</c:v>
                </c:pt>
                <c:pt idx="108">
                  <c:v>0.62000000000000011</c:v>
                </c:pt>
                <c:pt idx="109">
                  <c:v>0.62000000000000011</c:v>
                </c:pt>
                <c:pt idx="110">
                  <c:v>0.62000000000000011</c:v>
                </c:pt>
                <c:pt idx="111">
                  <c:v>0.62000000000000011</c:v>
                </c:pt>
                <c:pt idx="112">
                  <c:v>0.6140000000000001</c:v>
                </c:pt>
                <c:pt idx="113">
                  <c:v>0.6070000000000001</c:v>
                </c:pt>
                <c:pt idx="114">
                  <c:v>0.59399999999999997</c:v>
                </c:pt>
                <c:pt idx="115">
                  <c:v>0.58000000000000007</c:v>
                </c:pt>
                <c:pt idx="116">
                  <c:v>0.56499999999999995</c:v>
                </c:pt>
                <c:pt idx="117">
                  <c:v>0.55500000000000005</c:v>
                </c:pt>
                <c:pt idx="118">
                  <c:v>0.54500000000000004</c:v>
                </c:pt>
                <c:pt idx="119">
                  <c:v>0.54200000000000004</c:v>
                </c:pt>
                <c:pt idx="120">
                  <c:v>0.54900000000000004</c:v>
                </c:pt>
                <c:pt idx="121">
                  <c:v>0.56100000000000005</c:v>
                </c:pt>
                <c:pt idx="122">
                  <c:v>0.56100000000000005</c:v>
                </c:pt>
                <c:pt idx="123">
                  <c:v>0.56100000000000005</c:v>
                </c:pt>
                <c:pt idx="124">
                  <c:v>0.58000000000000007</c:v>
                </c:pt>
                <c:pt idx="125">
                  <c:v>0.59699999999999998</c:v>
                </c:pt>
                <c:pt idx="126">
                  <c:v>0.60500000000000009</c:v>
                </c:pt>
                <c:pt idx="127">
                  <c:v>0.60500000000000009</c:v>
                </c:pt>
                <c:pt idx="128">
                  <c:v>0.60500000000000009</c:v>
                </c:pt>
                <c:pt idx="129">
                  <c:v>0.6080000000000001</c:v>
                </c:pt>
                <c:pt idx="130">
                  <c:v>0.6080000000000001</c:v>
                </c:pt>
                <c:pt idx="131">
                  <c:v>0.6080000000000001</c:v>
                </c:pt>
                <c:pt idx="132">
                  <c:v>0.6080000000000001</c:v>
                </c:pt>
                <c:pt idx="133">
                  <c:v>0.62700000000000011</c:v>
                </c:pt>
                <c:pt idx="134">
                  <c:v>0.64000000000000012</c:v>
                </c:pt>
                <c:pt idx="135">
                  <c:v>0.64700000000000013</c:v>
                </c:pt>
                <c:pt idx="136">
                  <c:v>0.64700000000000013</c:v>
                </c:pt>
                <c:pt idx="137">
                  <c:v>0.64700000000000013</c:v>
                </c:pt>
              </c:numCache>
            </c:numRef>
          </c:val>
        </c:ser>
        <c:ser>
          <c:idx val="1"/>
          <c:order val="2"/>
          <c:tx>
            <c:v>High efficiency wafer</c:v>
          </c:tx>
          <c:spPr>
            <a:ln>
              <a:solidFill>
                <a:schemeClr val="accent6"/>
              </a:solidFill>
            </a:ln>
          </c:spPr>
          <c:marker>
            <c:symbol val="none"/>
          </c:marker>
          <c:cat>
            <c:numRef>
              <c:f>'PVinsight data'!$A$259:$A$396</c:f>
              <c:numCache>
                <c:formatCode>dd/mm/yyyy</c:formatCode>
                <c:ptCount val="138"/>
                <c:pt idx="0">
                  <c:v>42011</c:v>
                </c:pt>
                <c:pt idx="1">
                  <c:v>42018</c:v>
                </c:pt>
                <c:pt idx="2">
                  <c:v>42025</c:v>
                </c:pt>
                <c:pt idx="3">
                  <c:v>42032</c:v>
                </c:pt>
                <c:pt idx="4">
                  <c:v>42039</c:v>
                </c:pt>
                <c:pt idx="5">
                  <c:v>42046</c:v>
                </c:pt>
                <c:pt idx="6">
                  <c:v>42053</c:v>
                </c:pt>
                <c:pt idx="7">
                  <c:v>42060</c:v>
                </c:pt>
                <c:pt idx="8">
                  <c:v>42067</c:v>
                </c:pt>
                <c:pt idx="9">
                  <c:v>42074</c:v>
                </c:pt>
                <c:pt idx="10">
                  <c:v>42081</c:v>
                </c:pt>
                <c:pt idx="11">
                  <c:v>42088</c:v>
                </c:pt>
                <c:pt idx="12">
                  <c:v>42095</c:v>
                </c:pt>
                <c:pt idx="13">
                  <c:v>42102</c:v>
                </c:pt>
                <c:pt idx="14">
                  <c:v>42109</c:v>
                </c:pt>
                <c:pt idx="15">
                  <c:v>42116</c:v>
                </c:pt>
                <c:pt idx="16">
                  <c:v>42123</c:v>
                </c:pt>
                <c:pt idx="17">
                  <c:v>42130</c:v>
                </c:pt>
                <c:pt idx="18">
                  <c:v>42137</c:v>
                </c:pt>
                <c:pt idx="19">
                  <c:v>42144</c:v>
                </c:pt>
                <c:pt idx="20">
                  <c:v>42151</c:v>
                </c:pt>
                <c:pt idx="21">
                  <c:v>42158</c:v>
                </c:pt>
                <c:pt idx="22">
                  <c:v>42165</c:v>
                </c:pt>
                <c:pt idx="23">
                  <c:v>42172</c:v>
                </c:pt>
                <c:pt idx="24">
                  <c:v>42179</c:v>
                </c:pt>
                <c:pt idx="25">
                  <c:v>42186</c:v>
                </c:pt>
                <c:pt idx="26">
                  <c:v>42193</c:v>
                </c:pt>
                <c:pt idx="27">
                  <c:v>42200</c:v>
                </c:pt>
                <c:pt idx="28">
                  <c:v>42207</c:v>
                </c:pt>
                <c:pt idx="29">
                  <c:v>42214</c:v>
                </c:pt>
                <c:pt idx="30">
                  <c:v>42221</c:v>
                </c:pt>
                <c:pt idx="31">
                  <c:v>42228</c:v>
                </c:pt>
                <c:pt idx="32">
                  <c:v>42235</c:v>
                </c:pt>
                <c:pt idx="33">
                  <c:v>42242</c:v>
                </c:pt>
                <c:pt idx="34">
                  <c:v>42249</c:v>
                </c:pt>
                <c:pt idx="35">
                  <c:v>42256</c:v>
                </c:pt>
                <c:pt idx="36">
                  <c:v>42263</c:v>
                </c:pt>
                <c:pt idx="37">
                  <c:v>42270</c:v>
                </c:pt>
                <c:pt idx="38">
                  <c:v>42277</c:v>
                </c:pt>
                <c:pt idx="39">
                  <c:v>42284</c:v>
                </c:pt>
                <c:pt idx="40">
                  <c:v>42291</c:v>
                </c:pt>
                <c:pt idx="41">
                  <c:v>42298</c:v>
                </c:pt>
                <c:pt idx="42">
                  <c:v>42305</c:v>
                </c:pt>
                <c:pt idx="43">
                  <c:v>42312</c:v>
                </c:pt>
                <c:pt idx="44">
                  <c:v>42319</c:v>
                </c:pt>
                <c:pt idx="45">
                  <c:v>42326</c:v>
                </c:pt>
                <c:pt idx="46">
                  <c:v>42333</c:v>
                </c:pt>
                <c:pt idx="47">
                  <c:v>42340</c:v>
                </c:pt>
                <c:pt idx="48">
                  <c:v>42347</c:v>
                </c:pt>
                <c:pt idx="49">
                  <c:v>42354</c:v>
                </c:pt>
                <c:pt idx="50">
                  <c:v>42361</c:v>
                </c:pt>
                <c:pt idx="51">
                  <c:v>42368</c:v>
                </c:pt>
                <c:pt idx="52">
                  <c:v>42375</c:v>
                </c:pt>
                <c:pt idx="53">
                  <c:v>42382</c:v>
                </c:pt>
                <c:pt idx="54">
                  <c:v>42389</c:v>
                </c:pt>
                <c:pt idx="55">
                  <c:v>42396</c:v>
                </c:pt>
                <c:pt idx="56">
                  <c:v>42403</c:v>
                </c:pt>
                <c:pt idx="57">
                  <c:v>42410</c:v>
                </c:pt>
                <c:pt idx="58">
                  <c:v>42417</c:v>
                </c:pt>
                <c:pt idx="59">
                  <c:v>42424</c:v>
                </c:pt>
                <c:pt idx="60">
                  <c:v>42431</c:v>
                </c:pt>
                <c:pt idx="61">
                  <c:v>42438</c:v>
                </c:pt>
                <c:pt idx="62">
                  <c:v>42445</c:v>
                </c:pt>
                <c:pt idx="63">
                  <c:v>42452</c:v>
                </c:pt>
                <c:pt idx="64">
                  <c:v>42459</c:v>
                </c:pt>
                <c:pt idx="65">
                  <c:v>42466</c:v>
                </c:pt>
                <c:pt idx="66">
                  <c:v>42473</c:v>
                </c:pt>
                <c:pt idx="67">
                  <c:v>42480</c:v>
                </c:pt>
                <c:pt idx="68">
                  <c:v>42487</c:v>
                </c:pt>
                <c:pt idx="69">
                  <c:v>42494</c:v>
                </c:pt>
                <c:pt idx="70">
                  <c:v>42501</c:v>
                </c:pt>
                <c:pt idx="71">
                  <c:v>42508</c:v>
                </c:pt>
                <c:pt idx="72">
                  <c:v>42515</c:v>
                </c:pt>
                <c:pt idx="73">
                  <c:v>42522</c:v>
                </c:pt>
                <c:pt idx="74">
                  <c:v>42529</c:v>
                </c:pt>
                <c:pt idx="75">
                  <c:v>42536</c:v>
                </c:pt>
                <c:pt idx="76">
                  <c:v>42543</c:v>
                </c:pt>
                <c:pt idx="77">
                  <c:v>42550</c:v>
                </c:pt>
                <c:pt idx="78">
                  <c:v>42557</c:v>
                </c:pt>
                <c:pt idx="79">
                  <c:v>42564</c:v>
                </c:pt>
                <c:pt idx="80">
                  <c:v>42571</c:v>
                </c:pt>
                <c:pt idx="81">
                  <c:v>42578</c:v>
                </c:pt>
                <c:pt idx="82">
                  <c:v>42585</c:v>
                </c:pt>
                <c:pt idx="83">
                  <c:v>42592</c:v>
                </c:pt>
                <c:pt idx="84">
                  <c:v>42599</c:v>
                </c:pt>
                <c:pt idx="85">
                  <c:v>42606</c:v>
                </c:pt>
                <c:pt idx="86">
                  <c:v>42613</c:v>
                </c:pt>
                <c:pt idx="87">
                  <c:v>42620</c:v>
                </c:pt>
                <c:pt idx="88">
                  <c:v>42627</c:v>
                </c:pt>
                <c:pt idx="89">
                  <c:v>42634</c:v>
                </c:pt>
                <c:pt idx="90">
                  <c:v>42641</c:v>
                </c:pt>
                <c:pt idx="91">
                  <c:v>42648</c:v>
                </c:pt>
                <c:pt idx="92">
                  <c:v>42655</c:v>
                </c:pt>
                <c:pt idx="93">
                  <c:v>42662</c:v>
                </c:pt>
                <c:pt idx="94">
                  <c:v>42669</c:v>
                </c:pt>
                <c:pt idx="95">
                  <c:v>42676</c:v>
                </c:pt>
                <c:pt idx="96">
                  <c:v>42683</c:v>
                </c:pt>
                <c:pt idx="97">
                  <c:v>42690</c:v>
                </c:pt>
                <c:pt idx="98">
                  <c:v>42697</c:v>
                </c:pt>
                <c:pt idx="99">
                  <c:v>42704</c:v>
                </c:pt>
                <c:pt idx="100">
                  <c:v>42711</c:v>
                </c:pt>
                <c:pt idx="101">
                  <c:v>42718</c:v>
                </c:pt>
                <c:pt idx="102">
                  <c:v>42725</c:v>
                </c:pt>
                <c:pt idx="103">
                  <c:v>42732</c:v>
                </c:pt>
                <c:pt idx="104">
                  <c:v>42739</c:v>
                </c:pt>
                <c:pt idx="105">
                  <c:v>42746</c:v>
                </c:pt>
                <c:pt idx="106">
                  <c:v>42753</c:v>
                </c:pt>
                <c:pt idx="107">
                  <c:v>42760</c:v>
                </c:pt>
                <c:pt idx="108">
                  <c:v>42767</c:v>
                </c:pt>
                <c:pt idx="109">
                  <c:v>42774</c:v>
                </c:pt>
                <c:pt idx="110">
                  <c:v>42781</c:v>
                </c:pt>
                <c:pt idx="111">
                  <c:v>42788</c:v>
                </c:pt>
                <c:pt idx="112">
                  <c:v>42795</c:v>
                </c:pt>
                <c:pt idx="113">
                  <c:v>42802</c:v>
                </c:pt>
                <c:pt idx="114">
                  <c:v>42809</c:v>
                </c:pt>
                <c:pt idx="115">
                  <c:v>42816</c:v>
                </c:pt>
                <c:pt idx="116">
                  <c:v>42823</c:v>
                </c:pt>
                <c:pt idx="117">
                  <c:v>42830</c:v>
                </c:pt>
                <c:pt idx="118">
                  <c:v>42837</c:v>
                </c:pt>
                <c:pt idx="119">
                  <c:v>42844</c:v>
                </c:pt>
                <c:pt idx="120">
                  <c:v>42851</c:v>
                </c:pt>
                <c:pt idx="121">
                  <c:v>42858</c:v>
                </c:pt>
                <c:pt idx="122">
                  <c:v>42865</c:v>
                </c:pt>
                <c:pt idx="123">
                  <c:v>42872</c:v>
                </c:pt>
                <c:pt idx="124">
                  <c:v>42879</c:v>
                </c:pt>
                <c:pt idx="125">
                  <c:v>42886</c:v>
                </c:pt>
                <c:pt idx="126">
                  <c:v>42893</c:v>
                </c:pt>
                <c:pt idx="127">
                  <c:v>42900</c:v>
                </c:pt>
                <c:pt idx="128">
                  <c:v>42907</c:v>
                </c:pt>
                <c:pt idx="129">
                  <c:v>42914</c:v>
                </c:pt>
                <c:pt idx="130">
                  <c:v>42921</c:v>
                </c:pt>
                <c:pt idx="131">
                  <c:v>42928</c:v>
                </c:pt>
                <c:pt idx="132">
                  <c:v>42935</c:v>
                </c:pt>
                <c:pt idx="133">
                  <c:v>42942</c:v>
                </c:pt>
                <c:pt idx="134">
                  <c:v>42949</c:v>
                </c:pt>
                <c:pt idx="135">
                  <c:v>42956</c:v>
                </c:pt>
                <c:pt idx="136">
                  <c:v>42963</c:v>
                </c:pt>
                <c:pt idx="137">
                  <c:v>42970</c:v>
                </c:pt>
              </c:numCache>
            </c:numRef>
          </c:cat>
          <c:val>
            <c:numRef>
              <c:f>'PVinsight data'!$G$259:$G$396</c:f>
              <c:numCache>
                <c:formatCode>0.000</c:formatCode>
                <c:ptCount val="138"/>
                <c:pt idx="0">
                  <c:v>0.9</c:v>
                </c:pt>
                <c:pt idx="1">
                  <c:v>0.89600000000000002</c:v>
                </c:pt>
                <c:pt idx="2">
                  <c:v>0.89</c:v>
                </c:pt>
                <c:pt idx="3">
                  <c:v>0.88600000000000001</c:v>
                </c:pt>
                <c:pt idx="4">
                  <c:v>0.87000000000000011</c:v>
                </c:pt>
                <c:pt idx="5">
                  <c:v>0.8610000000000001</c:v>
                </c:pt>
                <c:pt idx="6">
                  <c:v>0.8600000000000001</c:v>
                </c:pt>
                <c:pt idx="7">
                  <c:v>0.8590000000000001</c:v>
                </c:pt>
                <c:pt idx="8">
                  <c:v>0.85600000000000009</c:v>
                </c:pt>
                <c:pt idx="9">
                  <c:v>0.85000000000000009</c:v>
                </c:pt>
                <c:pt idx="10">
                  <c:v>0.84900000000000009</c:v>
                </c:pt>
                <c:pt idx="11">
                  <c:v>0.84600000000000009</c:v>
                </c:pt>
                <c:pt idx="12">
                  <c:v>0.84000000000000008</c:v>
                </c:pt>
                <c:pt idx="13">
                  <c:v>0.83800000000000008</c:v>
                </c:pt>
                <c:pt idx="14">
                  <c:v>0.83600000000000008</c:v>
                </c:pt>
                <c:pt idx="15">
                  <c:v>0.83300000000000007</c:v>
                </c:pt>
                <c:pt idx="16">
                  <c:v>0.83200000000000007</c:v>
                </c:pt>
                <c:pt idx="17">
                  <c:v>0.82600000000000007</c:v>
                </c:pt>
                <c:pt idx="18">
                  <c:v>0.82399999999999995</c:v>
                </c:pt>
                <c:pt idx="19">
                  <c:v>0.82000000000000006</c:v>
                </c:pt>
                <c:pt idx="20">
                  <c:v>0.82000000000000006</c:v>
                </c:pt>
                <c:pt idx="21">
                  <c:v>0.82000000000000006</c:v>
                </c:pt>
                <c:pt idx="22">
                  <c:v>0.82000000000000006</c:v>
                </c:pt>
                <c:pt idx="23">
                  <c:v>0.82000000000000006</c:v>
                </c:pt>
                <c:pt idx="24">
                  <c:v>0.82000000000000006</c:v>
                </c:pt>
                <c:pt idx="25">
                  <c:v>0.82099999999999995</c:v>
                </c:pt>
                <c:pt idx="26">
                  <c:v>0.82199999999999995</c:v>
                </c:pt>
                <c:pt idx="27">
                  <c:v>0.82299999999999995</c:v>
                </c:pt>
                <c:pt idx="28">
                  <c:v>0.82399999999999995</c:v>
                </c:pt>
                <c:pt idx="29">
                  <c:v>0.82500000000000007</c:v>
                </c:pt>
                <c:pt idx="30">
                  <c:v>0.82600000000000007</c:v>
                </c:pt>
                <c:pt idx="31">
                  <c:v>0.82399999999999995</c:v>
                </c:pt>
                <c:pt idx="32">
                  <c:v>0.82299999999999995</c:v>
                </c:pt>
                <c:pt idx="33">
                  <c:v>0.82399999999999995</c:v>
                </c:pt>
                <c:pt idx="34">
                  <c:v>0.82600000000000007</c:v>
                </c:pt>
                <c:pt idx="35">
                  <c:v>0.82700000000000007</c:v>
                </c:pt>
                <c:pt idx="36">
                  <c:v>0.82800000000000007</c:v>
                </c:pt>
                <c:pt idx="37">
                  <c:v>0.82900000000000007</c:v>
                </c:pt>
                <c:pt idx="38">
                  <c:v>0.83200000000000007</c:v>
                </c:pt>
                <c:pt idx="39">
                  <c:v>0.83300000000000007</c:v>
                </c:pt>
                <c:pt idx="40">
                  <c:v>0.83400000000000007</c:v>
                </c:pt>
                <c:pt idx="41">
                  <c:v>0.83600000000000008</c:v>
                </c:pt>
                <c:pt idx="42">
                  <c:v>0.83700000000000008</c:v>
                </c:pt>
                <c:pt idx="43">
                  <c:v>0.84100000000000008</c:v>
                </c:pt>
                <c:pt idx="44">
                  <c:v>0.84300000000000008</c:v>
                </c:pt>
                <c:pt idx="45">
                  <c:v>0.84500000000000008</c:v>
                </c:pt>
                <c:pt idx="46">
                  <c:v>0.84800000000000009</c:v>
                </c:pt>
                <c:pt idx="47">
                  <c:v>0.85000000000000009</c:v>
                </c:pt>
                <c:pt idx="48">
                  <c:v>0.85200000000000009</c:v>
                </c:pt>
                <c:pt idx="49">
                  <c:v>0.85400000000000009</c:v>
                </c:pt>
                <c:pt idx="50">
                  <c:v>0.8620000000000001</c:v>
                </c:pt>
                <c:pt idx="51">
                  <c:v>0.8680000000000001</c:v>
                </c:pt>
                <c:pt idx="52">
                  <c:v>0.87400000000000011</c:v>
                </c:pt>
                <c:pt idx="53">
                  <c:v>0.87800000000000011</c:v>
                </c:pt>
                <c:pt idx="54">
                  <c:v>0.88100000000000001</c:v>
                </c:pt>
                <c:pt idx="55">
                  <c:v>0.88100000000000001</c:v>
                </c:pt>
                <c:pt idx="56">
                  <c:v>0.88100000000000001</c:v>
                </c:pt>
                <c:pt idx="57">
                  <c:v>0.88100000000000001</c:v>
                </c:pt>
                <c:pt idx="58">
                  <c:v>0.88</c:v>
                </c:pt>
                <c:pt idx="59">
                  <c:v>0.87900000000000011</c:v>
                </c:pt>
                <c:pt idx="60">
                  <c:v>0.87700000000000011</c:v>
                </c:pt>
                <c:pt idx="61">
                  <c:v>0.87600000000000011</c:v>
                </c:pt>
                <c:pt idx="62">
                  <c:v>0.87400000000000011</c:v>
                </c:pt>
                <c:pt idx="63">
                  <c:v>0.87000000000000011</c:v>
                </c:pt>
                <c:pt idx="64">
                  <c:v>0.8660000000000001</c:v>
                </c:pt>
                <c:pt idx="65">
                  <c:v>0.8640000000000001</c:v>
                </c:pt>
                <c:pt idx="66">
                  <c:v>0.8620000000000001</c:v>
                </c:pt>
                <c:pt idx="67">
                  <c:v>0.8600000000000001</c:v>
                </c:pt>
                <c:pt idx="68">
                  <c:v>0.8580000000000001</c:v>
                </c:pt>
                <c:pt idx="69">
                  <c:v>0.85600000000000009</c:v>
                </c:pt>
                <c:pt idx="70">
                  <c:v>0.85400000000000009</c:v>
                </c:pt>
                <c:pt idx="71">
                  <c:v>0.85200000000000009</c:v>
                </c:pt>
                <c:pt idx="72">
                  <c:v>0.85000000000000009</c:v>
                </c:pt>
                <c:pt idx="73">
                  <c:v>0.84200000000000008</c:v>
                </c:pt>
                <c:pt idx="74">
                  <c:v>0.83600000000000008</c:v>
                </c:pt>
                <c:pt idx="75">
                  <c:v>0.82600000000000007</c:v>
                </c:pt>
                <c:pt idx="76">
                  <c:v>0.81200000000000017</c:v>
                </c:pt>
                <c:pt idx="77">
                  <c:v>0.8</c:v>
                </c:pt>
                <c:pt idx="78">
                  <c:v>0.78600000000000003</c:v>
                </c:pt>
                <c:pt idx="79">
                  <c:v>0.76300000000000012</c:v>
                </c:pt>
                <c:pt idx="80">
                  <c:v>0.74900000000000011</c:v>
                </c:pt>
                <c:pt idx="81">
                  <c:v>0.7360000000000001</c:v>
                </c:pt>
                <c:pt idx="82">
                  <c:v>0.72400000000000009</c:v>
                </c:pt>
                <c:pt idx="83">
                  <c:v>0.71000000000000008</c:v>
                </c:pt>
                <c:pt idx="84">
                  <c:v>0.68799999999999994</c:v>
                </c:pt>
                <c:pt idx="85">
                  <c:v>0.65000000000000013</c:v>
                </c:pt>
                <c:pt idx="86">
                  <c:v>0.6100000000000001</c:v>
                </c:pt>
                <c:pt idx="87">
                  <c:v>0.57399999999999995</c:v>
                </c:pt>
                <c:pt idx="88">
                  <c:v>0.54600000000000004</c:v>
                </c:pt>
                <c:pt idx="89">
                  <c:v>0.51600000000000001</c:v>
                </c:pt>
                <c:pt idx="90">
                  <c:v>0.51600000000000001</c:v>
                </c:pt>
                <c:pt idx="91">
                  <c:v>0.52</c:v>
                </c:pt>
                <c:pt idx="92">
                  <c:v>0.55100000000000005</c:v>
                </c:pt>
                <c:pt idx="93">
                  <c:v>0.58599999999999997</c:v>
                </c:pt>
                <c:pt idx="94">
                  <c:v>0.62100000000000011</c:v>
                </c:pt>
                <c:pt idx="95">
                  <c:v>0.64700000000000013</c:v>
                </c:pt>
                <c:pt idx="96">
                  <c:v>0.67000000000000015</c:v>
                </c:pt>
                <c:pt idx="97">
                  <c:v>0.66900000000000015</c:v>
                </c:pt>
                <c:pt idx="98">
                  <c:v>0.66700000000000015</c:v>
                </c:pt>
                <c:pt idx="99">
                  <c:v>0.65600000000000014</c:v>
                </c:pt>
                <c:pt idx="100">
                  <c:v>0.64700000000000013</c:v>
                </c:pt>
                <c:pt idx="101">
                  <c:v>0.63900000000000012</c:v>
                </c:pt>
                <c:pt idx="102">
                  <c:v>0.63200000000000012</c:v>
                </c:pt>
                <c:pt idx="103">
                  <c:v>0.62800000000000011</c:v>
                </c:pt>
                <c:pt idx="104">
                  <c:v>0.62600000000000011</c:v>
                </c:pt>
                <c:pt idx="105">
                  <c:v>0.62500000000000011</c:v>
                </c:pt>
                <c:pt idx="106">
                  <c:v>0.62500000000000011</c:v>
                </c:pt>
                <c:pt idx="107">
                  <c:v>0.62500000000000011</c:v>
                </c:pt>
                <c:pt idx="108">
                  <c:v>0.62500000000000011</c:v>
                </c:pt>
                <c:pt idx="109">
                  <c:v>0.62500000000000011</c:v>
                </c:pt>
                <c:pt idx="110">
                  <c:v>0.62500000000000011</c:v>
                </c:pt>
                <c:pt idx="111">
                  <c:v>0.62500000000000011</c:v>
                </c:pt>
                <c:pt idx="112">
                  <c:v>0.62000000000000011</c:v>
                </c:pt>
                <c:pt idx="113">
                  <c:v>0.6130000000000001</c:v>
                </c:pt>
                <c:pt idx="114">
                  <c:v>0.59899999999999998</c:v>
                </c:pt>
                <c:pt idx="115">
                  <c:v>0.58599999999999997</c:v>
                </c:pt>
                <c:pt idx="116">
                  <c:v>0.56999999999999995</c:v>
                </c:pt>
                <c:pt idx="117">
                  <c:v>0.56000000000000005</c:v>
                </c:pt>
                <c:pt idx="118">
                  <c:v>0.55000000000000004</c:v>
                </c:pt>
                <c:pt idx="119">
                  <c:v>0.54700000000000004</c:v>
                </c:pt>
                <c:pt idx="120">
                  <c:v>0.55400000000000005</c:v>
                </c:pt>
                <c:pt idx="121">
                  <c:v>0.56599999999999995</c:v>
                </c:pt>
                <c:pt idx="122">
                  <c:v>0.56599999999999995</c:v>
                </c:pt>
                <c:pt idx="123">
                  <c:v>0.56599999999999995</c:v>
                </c:pt>
                <c:pt idx="124">
                  <c:v>0.58499999999999996</c:v>
                </c:pt>
                <c:pt idx="125">
                  <c:v>0.60200000000000009</c:v>
                </c:pt>
                <c:pt idx="126">
                  <c:v>0.6100000000000001</c:v>
                </c:pt>
                <c:pt idx="127">
                  <c:v>0.6100000000000001</c:v>
                </c:pt>
                <c:pt idx="128">
                  <c:v>0.6100000000000001</c:v>
                </c:pt>
                <c:pt idx="129">
                  <c:v>0.6130000000000001</c:v>
                </c:pt>
                <c:pt idx="130">
                  <c:v>0.6130000000000001</c:v>
                </c:pt>
                <c:pt idx="131">
                  <c:v>0.6130000000000001</c:v>
                </c:pt>
                <c:pt idx="132">
                  <c:v>0.6130000000000001</c:v>
                </c:pt>
                <c:pt idx="133">
                  <c:v>0.63200000000000012</c:v>
                </c:pt>
                <c:pt idx="134">
                  <c:v>0.64500000000000013</c:v>
                </c:pt>
                <c:pt idx="135">
                  <c:v>0.65200000000000014</c:v>
                </c:pt>
                <c:pt idx="136">
                  <c:v>0.65200000000000014</c:v>
                </c:pt>
                <c:pt idx="137">
                  <c:v>0.65200000000000014</c:v>
                </c:pt>
              </c:numCache>
            </c:numRef>
          </c:val>
        </c:ser>
        <c:marker val="1"/>
        <c:axId val="102353536"/>
        <c:axId val="102360192"/>
      </c:lineChart>
      <c:lineChart>
        <c:grouping val="standard"/>
        <c:ser>
          <c:idx val="2"/>
          <c:order val="1"/>
          <c:tx>
            <c:v>Polysilicon</c:v>
          </c:tx>
          <c:spPr>
            <a:ln>
              <a:solidFill>
                <a:srgbClr val="FF0000"/>
              </a:solidFill>
            </a:ln>
          </c:spPr>
          <c:marker>
            <c:symbol val="none"/>
          </c:marker>
          <c:cat>
            <c:strLit>
              <c:ptCount val="1"/>
              <c:pt idx="0">
                <c:v>Polysilicon</c:v>
              </c:pt>
            </c:strLit>
          </c:cat>
          <c:val>
            <c:numRef>
              <c:f>'PVinsight data'!$B$259:$B$396</c:f>
              <c:numCache>
                <c:formatCode>0.00</c:formatCode>
                <c:ptCount val="138"/>
                <c:pt idx="0">
                  <c:v>19.2</c:v>
                </c:pt>
                <c:pt idx="1">
                  <c:v>19.18</c:v>
                </c:pt>
                <c:pt idx="2">
                  <c:v>19.149999999999999</c:v>
                </c:pt>
                <c:pt idx="3">
                  <c:v>19.110000000000003</c:v>
                </c:pt>
                <c:pt idx="4">
                  <c:v>19.079999999999995</c:v>
                </c:pt>
                <c:pt idx="5">
                  <c:v>19.02</c:v>
                </c:pt>
                <c:pt idx="6">
                  <c:v>18.989999999999991</c:v>
                </c:pt>
                <c:pt idx="7">
                  <c:v>18.93</c:v>
                </c:pt>
                <c:pt idx="8">
                  <c:v>18.779999999999998</c:v>
                </c:pt>
                <c:pt idx="9">
                  <c:v>18.239999999999995</c:v>
                </c:pt>
                <c:pt idx="10">
                  <c:v>17.739999999999995</c:v>
                </c:pt>
                <c:pt idx="11">
                  <c:v>17.38</c:v>
                </c:pt>
                <c:pt idx="12">
                  <c:v>16.89</c:v>
                </c:pt>
                <c:pt idx="13">
                  <c:v>16.75</c:v>
                </c:pt>
                <c:pt idx="14">
                  <c:v>16.68</c:v>
                </c:pt>
                <c:pt idx="15">
                  <c:v>16.62</c:v>
                </c:pt>
                <c:pt idx="16">
                  <c:v>16.579999999999995</c:v>
                </c:pt>
                <c:pt idx="17">
                  <c:v>16.149999999999999</c:v>
                </c:pt>
                <c:pt idx="18">
                  <c:v>15.98</c:v>
                </c:pt>
                <c:pt idx="19">
                  <c:v>15.84</c:v>
                </c:pt>
                <c:pt idx="20">
                  <c:v>15.79</c:v>
                </c:pt>
                <c:pt idx="21">
                  <c:v>15.69</c:v>
                </c:pt>
                <c:pt idx="22">
                  <c:v>15.58</c:v>
                </c:pt>
                <c:pt idx="23">
                  <c:v>15.350000000000001</c:v>
                </c:pt>
                <c:pt idx="24">
                  <c:v>15.3</c:v>
                </c:pt>
                <c:pt idx="25">
                  <c:v>15.43</c:v>
                </c:pt>
                <c:pt idx="26">
                  <c:v>15.47</c:v>
                </c:pt>
                <c:pt idx="27">
                  <c:v>15.48</c:v>
                </c:pt>
                <c:pt idx="28">
                  <c:v>15.34</c:v>
                </c:pt>
                <c:pt idx="29">
                  <c:v>15.26</c:v>
                </c:pt>
                <c:pt idx="30">
                  <c:v>15.239999999999998</c:v>
                </c:pt>
                <c:pt idx="31">
                  <c:v>15.16</c:v>
                </c:pt>
                <c:pt idx="32">
                  <c:v>15.02</c:v>
                </c:pt>
                <c:pt idx="33">
                  <c:v>15.02</c:v>
                </c:pt>
                <c:pt idx="34">
                  <c:v>15.02</c:v>
                </c:pt>
                <c:pt idx="35">
                  <c:v>15.02</c:v>
                </c:pt>
                <c:pt idx="36">
                  <c:v>14.98</c:v>
                </c:pt>
                <c:pt idx="37">
                  <c:v>14.860000000000001</c:v>
                </c:pt>
                <c:pt idx="38">
                  <c:v>14.719999999999999</c:v>
                </c:pt>
                <c:pt idx="39">
                  <c:v>14.639999999999999</c:v>
                </c:pt>
                <c:pt idx="40">
                  <c:v>14.56</c:v>
                </c:pt>
                <c:pt idx="41">
                  <c:v>14.47</c:v>
                </c:pt>
                <c:pt idx="42">
                  <c:v>14.350000000000001</c:v>
                </c:pt>
                <c:pt idx="43">
                  <c:v>14.209999999999999</c:v>
                </c:pt>
                <c:pt idx="44">
                  <c:v>14.1</c:v>
                </c:pt>
                <c:pt idx="45">
                  <c:v>13.8</c:v>
                </c:pt>
                <c:pt idx="46">
                  <c:v>13.65</c:v>
                </c:pt>
                <c:pt idx="47">
                  <c:v>13.55</c:v>
                </c:pt>
                <c:pt idx="48">
                  <c:v>13.450000000000001</c:v>
                </c:pt>
                <c:pt idx="49">
                  <c:v>13.34</c:v>
                </c:pt>
                <c:pt idx="50">
                  <c:v>13.239999999999998</c:v>
                </c:pt>
                <c:pt idx="51">
                  <c:v>13.18</c:v>
                </c:pt>
                <c:pt idx="52">
                  <c:v>13.07</c:v>
                </c:pt>
                <c:pt idx="53">
                  <c:v>13.01</c:v>
                </c:pt>
                <c:pt idx="54">
                  <c:v>12.94</c:v>
                </c:pt>
                <c:pt idx="55">
                  <c:v>12.93</c:v>
                </c:pt>
                <c:pt idx="56">
                  <c:v>12.93</c:v>
                </c:pt>
                <c:pt idx="57">
                  <c:v>12.93</c:v>
                </c:pt>
                <c:pt idx="58">
                  <c:v>13.01</c:v>
                </c:pt>
                <c:pt idx="59">
                  <c:v>13.350000000000001</c:v>
                </c:pt>
                <c:pt idx="60">
                  <c:v>13.66</c:v>
                </c:pt>
                <c:pt idx="61">
                  <c:v>13.8</c:v>
                </c:pt>
                <c:pt idx="62">
                  <c:v>13.92</c:v>
                </c:pt>
                <c:pt idx="63">
                  <c:v>14.02</c:v>
                </c:pt>
                <c:pt idx="64">
                  <c:v>14.44</c:v>
                </c:pt>
                <c:pt idx="65">
                  <c:v>14.58</c:v>
                </c:pt>
                <c:pt idx="66">
                  <c:v>14.850000000000001</c:v>
                </c:pt>
                <c:pt idx="67">
                  <c:v>15.129999999999999</c:v>
                </c:pt>
                <c:pt idx="68">
                  <c:v>16.110000000000003</c:v>
                </c:pt>
                <c:pt idx="69">
                  <c:v>16.610000000000003</c:v>
                </c:pt>
                <c:pt idx="70">
                  <c:v>16.93</c:v>
                </c:pt>
                <c:pt idx="71">
                  <c:v>17.079999999999995</c:v>
                </c:pt>
                <c:pt idx="72">
                  <c:v>17.07</c:v>
                </c:pt>
                <c:pt idx="73">
                  <c:v>17.04</c:v>
                </c:pt>
                <c:pt idx="74">
                  <c:v>17</c:v>
                </c:pt>
                <c:pt idx="75">
                  <c:v>16.95</c:v>
                </c:pt>
                <c:pt idx="76">
                  <c:v>16.829999999999995</c:v>
                </c:pt>
                <c:pt idx="77">
                  <c:v>16.649999999999999</c:v>
                </c:pt>
                <c:pt idx="78">
                  <c:v>16.399999999999999</c:v>
                </c:pt>
                <c:pt idx="79">
                  <c:v>16.110000000000003</c:v>
                </c:pt>
                <c:pt idx="80">
                  <c:v>16.010000000000005</c:v>
                </c:pt>
                <c:pt idx="81">
                  <c:v>15.9</c:v>
                </c:pt>
                <c:pt idx="82">
                  <c:v>15.719999999999999</c:v>
                </c:pt>
                <c:pt idx="83">
                  <c:v>15.67</c:v>
                </c:pt>
                <c:pt idx="84">
                  <c:v>15.62</c:v>
                </c:pt>
                <c:pt idx="85">
                  <c:v>15.46</c:v>
                </c:pt>
                <c:pt idx="86">
                  <c:v>14.91</c:v>
                </c:pt>
                <c:pt idx="87">
                  <c:v>14.292</c:v>
                </c:pt>
                <c:pt idx="88">
                  <c:v>13.55</c:v>
                </c:pt>
                <c:pt idx="89">
                  <c:v>12.83</c:v>
                </c:pt>
                <c:pt idx="90">
                  <c:v>12.65</c:v>
                </c:pt>
                <c:pt idx="91">
                  <c:v>12.65</c:v>
                </c:pt>
                <c:pt idx="92">
                  <c:v>12.739999999999998</c:v>
                </c:pt>
                <c:pt idx="93">
                  <c:v>13.15</c:v>
                </c:pt>
                <c:pt idx="94">
                  <c:v>13.61</c:v>
                </c:pt>
                <c:pt idx="95">
                  <c:v>14.08</c:v>
                </c:pt>
                <c:pt idx="96">
                  <c:v>14.47</c:v>
                </c:pt>
                <c:pt idx="97">
                  <c:v>14.61</c:v>
                </c:pt>
                <c:pt idx="98">
                  <c:v>14.61</c:v>
                </c:pt>
                <c:pt idx="99">
                  <c:v>14.61</c:v>
                </c:pt>
                <c:pt idx="100">
                  <c:v>14.61</c:v>
                </c:pt>
                <c:pt idx="101">
                  <c:v>14.93</c:v>
                </c:pt>
                <c:pt idx="102">
                  <c:v>15.08</c:v>
                </c:pt>
                <c:pt idx="103">
                  <c:v>15.229999999999999</c:v>
                </c:pt>
                <c:pt idx="104">
                  <c:v>15.370000000000001</c:v>
                </c:pt>
                <c:pt idx="105">
                  <c:v>15.7</c:v>
                </c:pt>
                <c:pt idx="106">
                  <c:v>16</c:v>
                </c:pt>
                <c:pt idx="107">
                  <c:v>16.260000000000002</c:v>
                </c:pt>
                <c:pt idx="108">
                  <c:v>16.260000000000002</c:v>
                </c:pt>
                <c:pt idx="109">
                  <c:v>16.260000000000002</c:v>
                </c:pt>
                <c:pt idx="110">
                  <c:v>16.25</c:v>
                </c:pt>
                <c:pt idx="111">
                  <c:v>16.22</c:v>
                </c:pt>
                <c:pt idx="112">
                  <c:v>16.2</c:v>
                </c:pt>
                <c:pt idx="113">
                  <c:v>16.03</c:v>
                </c:pt>
                <c:pt idx="114">
                  <c:v>15.76</c:v>
                </c:pt>
                <c:pt idx="115">
                  <c:v>15.46</c:v>
                </c:pt>
                <c:pt idx="116">
                  <c:v>14.629999999999999</c:v>
                </c:pt>
                <c:pt idx="117">
                  <c:v>14.209999999999999</c:v>
                </c:pt>
                <c:pt idx="118">
                  <c:v>13.42</c:v>
                </c:pt>
                <c:pt idx="119">
                  <c:v>12.79</c:v>
                </c:pt>
                <c:pt idx="120">
                  <c:v>13.139999999999999</c:v>
                </c:pt>
                <c:pt idx="121">
                  <c:v>13.43</c:v>
                </c:pt>
                <c:pt idx="122">
                  <c:v>13.43</c:v>
                </c:pt>
                <c:pt idx="123">
                  <c:v>13.43</c:v>
                </c:pt>
                <c:pt idx="124">
                  <c:v>13.43</c:v>
                </c:pt>
                <c:pt idx="125">
                  <c:v>13.850000000000001</c:v>
                </c:pt>
                <c:pt idx="126">
                  <c:v>14.06</c:v>
                </c:pt>
                <c:pt idx="127">
                  <c:v>13.99</c:v>
                </c:pt>
                <c:pt idx="128">
                  <c:v>13.89</c:v>
                </c:pt>
                <c:pt idx="129">
                  <c:v>13.870000000000001</c:v>
                </c:pt>
                <c:pt idx="130">
                  <c:v>13.860000000000001</c:v>
                </c:pt>
                <c:pt idx="131">
                  <c:v>13.839</c:v>
                </c:pt>
                <c:pt idx="132">
                  <c:v>13.84</c:v>
                </c:pt>
                <c:pt idx="133">
                  <c:v>14.189</c:v>
                </c:pt>
                <c:pt idx="134">
                  <c:v>15.34</c:v>
                </c:pt>
                <c:pt idx="135">
                  <c:v>15.55</c:v>
                </c:pt>
                <c:pt idx="136">
                  <c:v>15.55</c:v>
                </c:pt>
                <c:pt idx="137">
                  <c:v>15.55</c:v>
                </c:pt>
              </c:numCache>
            </c:numRef>
          </c:val>
        </c:ser>
        <c:marker val="1"/>
        <c:axId val="102984704"/>
        <c:axId val="102362496"/>
      </c:lineChart>
      <c:dateAx>
        <c:axId val="102353536"/>
        <c:scaling>
          <c:orientation val="minMax"/>
          <c:max val="42979"/>
          <c:min val="42005"/>
        </c:scaling>
        <c:axPos val="b"/>
        <c:numFmt formatCode="mm/yyyy" sourceLinked="0"/>
        <c:tickLblPos val="nextTo"/>
        <c:txPr>
          <a:bodyPr rot="0" vert="horz"/>
          <a:lstStyle/>
          <a:p>
            <a:pPr>
              <a:defRPr/>
            </a:pPr>
            <a:endParaRPr lang="en-US"/>
          </a:p>
        </c:txPr>
        <c:crossAx val="102360192"/>
        <c:crosses val="autoZero"/>
        <c:lblOffset val="100"/>
        <c:baseTimeUnit val="days"/>
        <c:majorUnit val="6"/>
        <c:majorTimeUnit val="months"/>
        <c:minorUnit val="1"/>
        <c:minorTimeUnit val="months"/>
      </c:dateAx>
      <c:valAx>
        <c:axId val="102360192"/>
        <c:scaling>
          <c:orientation val="minMax"/>
          <c:max val="1"/>
          <c:min val="0.50000000000000999"/>
        </c:scaling>
        <c:axPos val="l"/>
        <c:majorGridlines/>
        <c:title>
          <c:tx>
            <c:rich>
              <a:bodyPr/>
              <a:lstStyle/>
              <a:p>
                <a:pPr algn="ctr" rtl="0">
                  <a:defRPr/>
                </a:pPr>
                <a:r>
                  <a:rPr lang="en-US"/>
                  <a:t>Wafer price ($/pc)</a:t>
                </a:r>
              </a:p>
            </c:rich>
          </c:tx>
          <c:layout>
            <c:manualLayout>
              <c:xMode val="edge"/>
              <c:yMode val="edge"/>
              <c:x val="1.2450336206030021E-2"/>
              <c:y val="0.3182987243841594"/>
            </c:manualLayout>
          </c:layout>
        </c:title>
        <c:numFmt formatCode="#,##0.00" sourceLinked="0"/>
        <c:majorTickMark val="none"/>
        <c:tickLblPos val="nextTo"/>
        <c:crossAx val="102353536"/>
        <c:crosses val="autoZero"/>
        <c:crossBetween val="midCat"/>
        <c:majorUnit val="5.0000000000000024E-2"/>
      </c:valAx>
      <c:valAx>
        <c:axId val="102362496"/>
        <c:scaling>
          <c:orientation val="minMax"/>
          <c:max val="20"/>
          <c:min val="10"/>
        </c:scaling>
        <c:axPos val="r"/>
        <c:title>
          <c:tx>
            <c:rich>
              <a:bodyPr rot="-5400000" vert="horz"/>
              <a:lstStyle/>
              <a:p>
                <a:pPr>
                  <a:defRPr/>
                </a:pPr>
                <a:r>
                  <a:rPr lang="en-US" dirty="0"/>
                  <a:t>Polysilicon price ($/kg)</a:t>
                </a:r>
              </a:p>
            </c:rich>
          </c:tx>
          <c:layout>
            <c:manualLayout>
              <c:xMode val="edge"/>
              <c:yMode val="edge"/>
              <c:x val="0.94919854584058561"/>
              <c:y val="0.29332649907586045"/>
            </c:manualLayout>
          </c:layout>
        </c:title>
        <c:numFmt formatCode="#,##0" sourceLinked="0"/>
        <c:tickLblPos val="nextTo"/>
        <c:crossAx val="102984704"/>
        <c:crosses val="max"/>
        <c:crossBetween val="between"/>
        <c:majorUnit val="1"/>
      </c:valAx>
      <c:catAx>
        <c:axId val="102984704"/>
        <c:scaling>
          <c:orientation val="minMax"/>
        </c:scaling>
        <c:delete val="1"/>
        <c:axPos val="b"/>
        <c:numFmt formatCode="d/m/yy;@" sourceLinked="1"/>
        <c:tickLblPos val="none"/>
        <c:crossAx val="102362496"/>
        <c:crosses val="autoZero"/>
        <c:lblAlgn val="ctr"/>
        <c:lblOffset val="100"/>
      </c:catAx>
    </c:plotArea>
    <c:legend>
      <c:legendPos val="b"/>
      <c:layout>
        <c:manualLayout>
          <c:xMode val="edge"/>
          <c:yMode val="edge"/>
          <c:x val="4.4872223793315895E-2"/>
          <c:y val="0.88533257650558383"/>
          <c:w val="0.90519615986230795"/>
          <c:h val="3.4427696324914152E-2"/>
        </c:manualLayout>
      </c:layout>
    </c:legend>
    <c:plotVisOnly val="1"/>
    <c:dispBlanksAs val="gap"/>
  </c:chart>
  <c:spPr>
    <a:solidFill>
      <a:schemeClr val="bg1"/>
    </a:solidFill>
    <a:ln>
      <a:solidFill>
        <a:schemeClr val="tx1"/>
      </a:solidFill>
    </a:ln>
  </c:spPr>
  <c:txPr>
    <a:bodyPr/>
    <a:lstStyle/>
    <a:p>
      <a:pPr>
        <a:defRPr i="1"/>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0.94276</cdr:y>
    </cdr:from>
    <cdr:to>
      <cdr:x>0.34848</cdr:x>
      <cdr:y>1</cdr:y>
    </cdr:to>
    <cdr:sp macro="" textlink="">
      <cdr:nvSpPr>
        <cdr:cNvPr id="6" name="TextBox 7"/>
        <cdr:cNvSpPr txBox="1"/>
      </cdr:nvSpPr>
      <cdr:spPr>
        <a:xfrm xmlns:a="http://schemas.openxmlformats.org/drawingml/2006/main">
          <a:off x="0" y="3824696"/>
          <a:ext cx="1656184"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i="1" dirty="0" smtClean="0">
              <a:latin typeface="+mj-lt"/>
            </a:rPr>
            <a:t>Source: PVinsights.com</a:t>
          </a:r>
          <a:endParaRPr lang="en-US" sz="900" i="1" dirty="0">
            <a:latin typeface="+mj-lt"/>
          </a:endParaRPr>
        </a:p>
      </cdr:txBody>
    </cdr:sp>
  </cdr:relSizeAnchor>
  <cdr:relSizeAnchor xmlns:cdr="http://schemas.openxmlformats.org/drawingml/2006/chartDrawing">
    <cdr:from>
      <cdr:x>0.153</cdr:x>
      <cdr:y>0.63501</cdr:y>
    </cdr:from>
    <cdr:to>
      <cdr:x>0.29879</cdr:x>
      <cdr:y>0.63677</cdr:y>
    </cdr:to>
    <cdr:sp macro="" textlink="">
      <cdr:nvSpPr>
        <cdr:cNvPr id="8" name="Straight Arrow Connector 7"/>
        <cdr:cNvSpPr/>
      </cdr:nvSpPr>
      <cdr:spPr>
        <a:xfrm xmlns:a="http://schemas.openxmlformats.org/drawingml/2006/main" rot="10800000" flipV="1">
          <a:off x="1326990" y="3995502"/>
          <a:ext cx="1264472" cy="11074"/>
        </a:xfrm>
        <a:prstGeom xmlns:a="http://schemas.openxmlformats.org/drawingml/2006/main" prst="straightConnector1">
          <a:avLst/>
        </a:prstGeom>
        <a:noFill xmlns:a="http://schemas.openxmlformats.org/drawingml/2006/main"/>
        <a:ln xmlns:a="http://schemas.openxmlformats.org/drawingml/2006/main" w="12700" cap="flat" cmpd="sng" algn="ctr">
          <a:solidFill>
            <a:srgbClr val="002060"/>
          </a:solidFill>
          <a:prstDash val="solid"/>
          <a:tailEnd type="arrow"/>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0.72202</cdr:x>
      <cdr:y>0.25051</cdr:y>
    </cdr:from>
    <cdr:to>
      <cdr:x>0.86782</cdr:x>
      <cdr:y>0.25119</cdr:y>
    </cdr:to>
    <cdr:sp macro="" textlink="">
      <cdr:nvSpPr>
        <cdr:cNvPr id="14" name="Straight Arrow Connector 13"/>
        <cdr:cNvSpPr/>
      </cdr:nvSpPr>
      <cdr:spPr>
        <a:xfrm xmlns:a="http://schemas.openxmlformats.org/drawingml/2006/main" flipV="1">
          <a:off x="6259160" y="1576664"/>
          <a:ext cx="1263933" cy="4280"/>
        </a:xfrm>
        <a:prstGeom xmlns:a="http://schemas.openxmlformats.org/drawingml/2006/main" prst="straightConnector1">
          <a:avLst/>
        </a:prstGeom>
        <a:ln xmlns:a="http://schemas.openxmlformats.org/drawingml/2006/main" w="12700">
          <a:solidFill>
            <a:srgbClr val="FF0000"/>
          </a:solidFill>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0.15087</cdr:x>
      <cdr:y>0.46078</cdr:y>
    </cdr:from>
    <cdr:to>
      <cdr:x>0.29666</cdr:x>
      <cdr:y>0.46254</cdr:y>
    </cdr:to>
    <cdr:sp macro="" textlink="">
      <cdr:nvSpPr>
        <cdr:cNvPr id="5" name="Straight Arrow Connector 4"/>
        <cdr:cNvSpPr/>
      </cdr:nvSpPr>
      <cdr:spPr>
        <a:xfrm xmlns:a="http://schemas.openxmlformats.org/drawingml/2006/main" rot="10800000" flipV="1">
          <a:off x="1307909" y="2899997"/>
          <a:ext cx="1263847" cy="1107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4275138" cy="339725"/>
          </a:xfrm>
          <a:prstGeom prst="rect">
            <a:avLst/>
          </a:prstGeom>
          <a:noFill/>
          <a:ln w="9525">
            <a:noFill/>
            <a:miter lim="800000"/>
            <a:headEnd/>
            <a:tailEnd/>
          </a:ln>
          <a:effectLst/>
        </p:spPr>
        <p:txBody>
          <a:bodyPr vert="horz" wrap="square" lIns="90240" tIns="45119" rIns="90240" bIns="45119" numCol="1" anchor="t" anchorCtr="0" compatLnSpc="1">
            <a:prstTxWarp prst="textNoShape">
              <a:avLst/>
            </a:prstTxWarp>
          </a:bodyPr>
          <a:lstStyle>
            <a:lvl1pPr algn="l" defTabSz="900564">
              <a:spcBef>
                <a:spcPct val="0"/>
              </a:spcBef>
              <a:buClrTx/>
              <a:buFontTx/>
              <a:buNone/>
              <a:defRPr sz="1300">
                <a:solidFill>
                  <a:schemeClr val="tx1"/>
                </a:solidFill>
                <a:latin typeface="Times New Roman" pitchFamily="18" charset="0"/>
                <a:ea typeface="LF_Kai" pitchFamily="2" charset="-122"/>
                <a:cs typeface="+mn-cs"/>
              </a:defRPr>
            </a:lvl1pPr>
          </a:lstStyle>
          <a:p>
            <a:pPr>
              <a:defRPr/>
            </a:pPr>
            <a:endParaRPr lang="en-GB"/>
          </a:p>
        </p:txBody>
      </p:sp>
      <p:sp>
        <p:nvSpPr>
          <p:cNvPr id="28675" name="Rectangle 3"/>
          <p:cNvSpPr>
            <a:spLocks noGrp="1" noChangeArrowheads="1"/>
          </p:cNvSpPr>
          <p:nvPr>
            <p:ph type="dt" sz="quarter" idx="1"/>
          </p:nvPr>
        </p:nvSpPr>
        <p:spPr bwMode="auto">
          <a:xfrm>
            <a:off x="5591175" y="0"/>
            <a:ext cx="4275138" cy="339725"/>
          </a:xfrm>
          <a:prstGeom prst="rect">
            <a:avLst/>
          </a:prstGeom>
          <a:noFill/>
          <a:ln w="9525">
            <a:noFill/>
            <a:miter lim="800000"/>
            <a:headEnd/>
            <a:tailEnd/>
          </a:ln>
          <a:effectLst/>
        </p:spPr>
        <p:txBody>
          <a:bodyPr vert="horz" wrap="square" lIns="90240" tIns="45119" rIns="90240" bIns="45119" numCol="1" anchor="t" anchorCtr="0" compatLnSpc="1">
            <a:prstTxWarp prst="textNoShape">
              <a:avLst/>
            </a:prstTxWarp>
          </a:bodyPr>
          <a:lstStyle>
            <a:lvl1pPr algn="r" defTabSz="900564">
              <a:spcBef>
                <a:spcPct val="0"/>
              </a:spcBef>
              <a:buClrTx/>
              <a:buFontTx/>
              <a:buNone/>
              <a:defRPr sz="1300">
                <a:solidFill>
                  <a:schemeClr val="tx1"/>
                </a:solidFill>
                <a:latin typeface="Times New Roman" pitchFamily="18" charset="0"/>
                <a:ea typeface="LF_Kai" pitchFamily="2" charset="-122"/>
                <a:cs typeface="+mn-cs"/>
              </a:defRPr>
            </a:lvl1pPr>
          </a:lstStyle>
          <a:p>
            <a:pPr>
              <a:defRPr/>
            </a:pPr>
            <a:endParaRPr lang="en-GB"/>
          </a:p>
        </p:txBody>
      </p:sp>
      <p:sp>
        <p:nvSpPr>
          <p:cNvPr id="28676" name="Rectangle 4"/>
          <p:cNvSpPr>
            <a:spLocks noGrp="1" noChangeArrowheads="1"/>
          </p:cNvSpPr>
          <p:nvPr>
            <p:ph type="ftr" sz="quarter" idx="2"/>
          </p:nvPr>
        </p:nvSpPr>
        <p:spPr bwMode="auto">
          <a:xfrm>
            <a:off x="0" y="6396038"/>
            <a:ext cx="4275138" cy="339725"/>
          </a:xfrm>
          <a:prstGeom prst="rect">
            <a:avLst/>
          </a:prstGeom>
          <a:noFill/>
          <a:ln w="9525">
            <a:noFill/>
            <a:miter lim="800000"/>
            <a:headEnd/>
            <a:tailEnd/>
          </a:ln>
          <a:effectLst/>
        </p:spPr>
        <p:txBody>
          <a:bodyPr vert="horz" wrap="square" lIns="90240" tIns="45119" rIns="90240" bIns="45119" numCol="1" anchor="b" anchorCtr="0" compatLnSpc="1">
            <a:prstTxWarp prst="textNoShape">
              <a:avLst/>
            </a:prstTxWarp>
          </a:bodyPr>
          <a:lstStyle>
            <a:lvl1pPr algn="l" defTabSz="900564">
              <a:spcBef>
                <a:spcPct val="0"/>
              </a:spcBef>
              <a:buClrTx/>
              <a:buFontTx/>
              <a:buNone/>
              <a:defRPr sz="1300">
                <a:solidFill>
                  <a:schemeClr val="tx1"/>
                </a:solidFill>
                <a:latin typeface="Times New Roman" pitchFamily="18" charset="0"/>
                <a:ea typeface="LF_Kai" pitchFamily="2" charset="-122"/>
                <a:cs typeface="+mn-cs"/>
              </a:defRPr>
            </a:lvl1pPr>
          </a:lstStyle>
          <a:p>
            <a:pPr>
              <a:defRPr/>
            </a:pPr>
            <a:endParaRPr lang="en-GB"/>
          </a:p>
        </p:txBody>
      </p:sp>
      <p:sp>
        <p:nvSpPr>
          <p:cNvPr id="28677" name="Rectangle 5"/>
          <p:cNvSpPr>
            <a:spLocks noGrp="1" noChangeArrowheads="1"/>
          </p:cNvSpPr>
          <p:nvPr>
            <p:ph type="sldNum" sz="quarter" idx="3"/>
          </p:nvPr>
        </p:nvSpPr>
        <p:spPr bwMode="auto">
          <a:xfrm>
            <a:off x="5591175" y="6396038"/>
            <a:ext cx="4275138" cy="339725"/>
          </a:xfrm>
          <a:prstGeom prst="rect">
            <a:avLst/>
          </a:prstGeom>
          <a:noFill/>
          <a:ln w="9525">
            <a:noFill/>
            <a:miter lim="800000"/>
            <a:headEnd/>
            <a:tailEnd/>
          </a:ln>
          <a:effectLst/>
        </p:spPr>
        <p:txBody>
          <a:bodyPr vert="horz" wrap="square" lIns="90240" tIns="45119" rIns="90240" bIns="45119" numCol="1" anchor="b" anchorCtr="0" compatLnSpc="1">
            <a:prstTxWarp prst="textNoShape">
              <a:avLst/>
            </a:prstTxWarp>
          </a:bodyPr>
          <a:lstStyle>
            <a:lvl1pPr algn="r" defTabSz="900564">
              <a:spcBef>
                <a:spcPct val="0"/>
              </a:spcBef>
              <a:buClrTx/>
              <a:buFontTx/>
              <a:buNone/>
              <a:defRPr sz="1300">
                <a:solidFill>
                  <a:schemeClr val="tx1"/>
                </a:solidFill>
                <a:latin typeface="Times New Roman" pitchFamily="18" charset="0"/>
                <a:ea typeface="LF_Kai" pitchFamily="2" charset="-122"/>
                <a:cs typeface="+mn-cs"/>
              </a:defRPr>
            </a:lvl1pPr>
          </a:lstStyle>
          <a:p>
            <a:pPr>
              <a:defRPr/>
            </a:pPr>
            <a:fld id="{C70EE437-B280-4B60-B5D3-30784BCB883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4314825" cy="311150"/>
          </a:xfrm>
          <a:prstGeom prst="rect">
            <a:avLst/>
          </a:prstGeom>
          <a:noFill/>
          <a:ln w="9525">
            <a:noFill/>
            <a:miter lim="800000"/>
            <a:headEnd/>
            <a:tailEnd/>
          </a:ln>
          <a:effectLst/>
        </p:spPr>
        <p:txBody>
          <a:bodyPr vert="horz" wrap="square" lIns="90240" tIns="45119" rIns="90240" bIns="45119" numCol="1" anchor="t" anchorCtr="0" compatLnSpc="1">
            <a:prstTxWarp prst="textNoShape">
              <a:avLst/>
            </a:prstTxWarp>
          </a:bodyPr>
          <a:lstStyle>
            <a:lvl1pPr algn="l" defTabSz="900564">
              <a:spcBef>
                <a:spcPct val="0"/>
              </a:spcBef>
              <a:buClrTx/>
              <a:buFontTx/>
              <a:buNone/>
              <a:defRPr sz="1300" b="1">
                <a:solidFill>
                  <a:srgbClr val="000076"/>
                </a:solidFill>
                <a:latin typeface="Arial" charset="0"/>
                <a:ea typeface="LF_Kai" pitchFamily="2" charset="-122"/>
                <a:cs typeface="+mn-cs"/>
              </a:defRPr>
            </a:lvl1pPr>
          </a:lstStyle>
          <a:p>
            <a:pPr>
              <a:defRPr/>
            </a:pPr>
            <a:endParaRPr lang="de-DE"/>
          </a:p>
        </p:txBody>
      </p:sp>
      <p:sp>
        <p:nvSpPr>
          <p:cNvPr id="111619" name="Rectangle 3"/>
          <p:cNvSpPr>
            <a:spLocks noGrp="1" noChangeArrowheads="1"/>
          </p:cNvSpPr>
          <p:nvPr>
            <p:ph type="dt" idx="1"/>
          </p:nvPr>
        </p:nvSpPr>
        <p:spPr bwMode="auto">
          <a:xfrm>
            <a:off x="5637213" y="0"/>
            <a:ext cx="4200525" cy="311150"/>
          </a:xfrm>
          <a:prstGeom prst="rect">
            <a:avLst/>
          </a:prstGeom>
          <a:noFill/>
          <a:ln w="9525">
            <a:noFill/>
            <a:miter lim="800000"/>
            <a:headEnd/>
            <a:tailEnd/>
          </a:ln>
          <a:effectLst/>
        </p:spPr>
        <p:txBody>
          <a:bodyPr vert="horz" wrap="square" lIns="90240" tIns="45119" rIns="90240" bIns="45119" numCol="1" anchor="t" anchorCtr="0" compatLnSpc="1">
            <a:prstTxWarp prst="textNoShape">
              <a:avLst/>
            </a:prstTxWarp>
          </a:bodyPr>
          <a:lstStyle>
            <a:lvl1pPr algn="r" defTabSz="900564">
              <a:spcBef>
                <a:spcPct val="0"/>
              </a:spcBef>
              <a:buClrTx/>
              <a:buFontTx/>
              <a:buNone/>
              <a:defRPr sz="1300" b="1">
                <a:solidFill>
                  <a:srgbClr val="000076"/>
                </a:solidFill>
                <a:latin typeface="Arial" charset="0"/>
                <a:ea typeface="LF_Kai" pitchFamily="2" charset="-122"/>
                <a:cs typeface="+mn-cs"/>
              </a:defRPr>
            </a:lvl1pPr>
          </a:lstStyle>
          <a:p>
            <a:pPr>
              <a:defRPr/>
            </a:pPr>
            <a:endParaRPr lang="de-DE"/>
          </a:p>
        </p:txBody>
      </p:sp>
      <p:sp>
        <p:nvSpPr>
          <p:cNvPr id="22532" name="Rectangle 4"/>
          <p:cNvSpPr>
            <a:spLocks noGrp="1" noRot="1" noChangeAspect="1" noChangeArrowheads="1" noTextEdit="1"/>
          </p:cNvSpPr>
          <p:nvPr>
            <p:ph type="sldImg" idx="2"/>
          </p:nvPr>
        </p:nvSpPr>
        <p:spPr bwMode="auto">
          <a:xfrm>
            <a:off x="3254375" y="520700"/>
            <a:ext cx="3336925" cy="2501900"/>
          </a:xfrm>
          <a:prstGeom prst="rect">
            <a:avLst/>
          </a:prstGeom>
          <a:noFill/>
          <a:ln w="9525">
            <a:solidFill>
              <a:srgbClr val="000000"/>
            </a:solidFill>
            <a:miter lim="800000"/>
            <a:headEnd/>
            <a:tailEnd/>
          </a:ln>
        </p:spPr>
      </p:sp>
      <p:sp>
        <p:nvSpPr>
          <p:cNvPr id="111621" name="Rectangle 5"/>
          <p:cNvSpPr>
            <a:spLocks noGrp="1" noChangeArrowheads="1"/>
          </p:cNvSpPr>
          <p:nvPr>
            <p:ph type="body" sz="quarter" idx="3"/>
          </p:nvPr>
        </p:nvSpPr>
        <p:spPr bwMode="auto">
          <a:xfrm>
            <a:off x="1323975" y="3179763"/>
            <a:ext cx="7188200" cy="3071812"/>
          </a:xfrm>
          <a:prstGeom prst="rect">
            <a:avLst/>
          </a:prstGeom>
          <a:noFill/>
          <a:ln w="9525">
            <a:noFill/>
            <a:miter lim="800000"/>
            <a:headEnd/>
            <a:tailEnd/>
          </a:ln>
          <a:effectLst/>
        </p:spPr>
        <p:txBody>
          <a:bodyPr vert="horz" wrap="square" lIns="90240" tIns="45119" rIns="90240" bIns="45119"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11622" name="Rectangle 6"/>
          <p:cNvSpPr>
            <a:spLocks noGrp="1" noChangeArrowheads="1"/>
          </p:cNvSpPr>
          <p:nvPr>
            <p:ph type="ftr" sz="quarter" idx="4"/>
          </p:nvPr>
        </p:nvSpPr>
        <p:spPr bwMode="auto">
          <a:xfrm>
            <a:off x="0" y="6408738"/>
            <a:ext cx="4314825" cy="312737"/>
          </a:xfrm>
          <a:prstGeom prst="rect">
            <a:avLst/>
          </a:prstGeom>
          <a:noFill/>
          <a:ln w="9525">
            <a:noFill/>
            <a:miter lim="800000"/>
            <a:headEnd/>
            <a:tailEnd/>
          </a:ln>
          <a:effectLst/>
        </p:spPr>
        <p:txBody>
          <a:bodyPr vert="horz" wrap="square" lIns="90240" tIns="45119" rIns="90240" bIns="45119" numCol="1" anchor="b" anchorCtr="0" compatLnSpc="1">
            <a:prstTxWarp prst="textNoShape">
              <a:avLst/>
            </a:prstTxWarp>
          </a:bodyPr>
          <a:lstStyle>
            <a:lvl1pPr algn="l" defTabSz="900564">
              <a:spcBef>
                <a:spcPct val="0"/>
              </a:spcBef>
              <a:buClrTx/>
              <a:buFontTx/>
              <a:buNone/>
              <a:defRPr sz="1300" b="1">
                <a:solidFill>
                  <a:srgbClr val="000076"/>
                </a:solidFill>
                <a:latin typeface="Arial" charset="0"/>
                <a:ea typeface="LF_Kai" pitchFamily="2" charset="-122"/>
                <a:cs typeface="+mn-cs"/>
              </a:defRPr>
            </a:lvl1pPr>
          </a:lstStyle>
          <a:p>
            <a:pPr>
              <a:defRPr/>
            </a:pPr>
            <a:endParaRPr lang="de-DE"/>
          </a:p>
        </p:txBody>
      </p:sp>
      <p:sp>
        <p:nvSpPr>
          <p:cNvPr id="111623" name="Rectangle 7"/>
          <p:cNvSpPr>
            <a:spLocks noGrp="1" noChangeArrowheads="1"/>
          </p:cNvSpPr>
          <p:nvPr>
            <p:ph type="sldNum" sz="quarter" idx="5"/>
          </p:nvPr>
        </p:nvSpPr>
        <p:spPr bwMode="auto">
          <a:xfrm>
            <a:off x="5637213" y="6408738"/>
            <a:ext cx="4200525" cy="312737"/>
          </a:xfrm>
          <a:prstGeom prst="rect">
            <a:avLst/>
          </a:prstGeom>
          <a:noFill/>
          <a:ln w="9525">
            <a:noFill/>
            <a:miter lim="800000"/>
            <a:headEnd/>
            <a:tailEnd/>
          </a:ln>
          <a:effectLst/>
        </p:spPr>
        <p:txBody>
          <a:bodyPr vert="horz" wrap="square" lIns="90240" tIns="45119" rIns="90240" bIns="45119" numCol="1" anchor="b" anchorCtr="0" compatLnSpc="1">
            <a:prstTxWarp prst="textNoShape">
              <a:avLst/>
            </a:prstTxWarp>
          </a:bodyPr>
          <a:lstStyle>
            <a:lvl1pPr algn="r" defTabSz="900564">
              <a:spcBef>
                <a:spcPct val="0"/>
              </a:spcBef>
              <a:buClrTx/>
              <a:buFontTx/>
              <a:buNone/>
              <a:defRPr sz="1300" b="1">
                <a:solidFill>
                  <a:srgbClr val="000076"/>
                </a:solidFill>
                <a:latin typeface="Arial" charset="0"/>
                <a:ea typeface="LF_Kai" pitchFamily="2" charset="-122"/>
                <a:cs typeface="+mn-cs"/>
              </a:defRPr>
            </a:lvl1pPr>
          </a:lstStyle>
          <a:p>
            <a:pPr>
              <a:defRPr/>
            </a:pPr>
            <a:fld id="{32098A8A-481F-4EEB-91DC-F624BE89DC26}"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1941752A-CA90-4799-8DD9-1B2FAB0852A6}" type="slidenum">
              <a:rPr lang="de-DE" smtClean="0">
                <a:ea typeface="LF_Kai" pitchFamily="65" charset="-120"/>
              </a:rPr>
              <a:pPr>
                <a:defRPr/>
              </a:pPr>
              <a:t>0</a:t>
            </a:fld>
            <a:endParaRPr lang="de-DE" smtClean="0">
              <a:ea typeface="LF_Kai" pitchFamily="65" charset="-120"/>
            </a:endParaRPr>
          </a:p>
        </p:txBody>
      </p:sp>
      <p:sp>
        <p:nvSpPr>
          <p:cNvPr id="23555" name="Rectangle 2"/>
          <p:cNvSpPr>
            <a:spLocks noGrp="1" noRot="1" noChangeAspect="1" noChangeArrowheads="1" noTextEdit="1"/>
          </p:cNvSpPr>
          <p:nvPr>
            <p:ph type="sldImg"/>
          </p:nvPr>
        </p:nvSpPr>
        <p:spPr>
          <a:xfrm>
            <a:off x="3251200" y="522288"/>
            <a:ext cx="3333750" cy="2500312"/>
          </a:xfrm>
          <a:ln/>
        </p:spPr>
      </p:sp>
      <p:sp>
        <p:nvSpPr>
          <p:cNvPr id="23556" name="Rectangle 3"/>
          <p:cNvSpPr>
            <a:spLocks noGrp="1" noChangeArrowheads="1"/>
          </p:cNvSpPr>
          <p:nvPr>
            <p:ph type="body" idx="1"/>
          </p:nvPr>
        </p:nvSpPr>
        <p:spPr>
          <a:noFill/>
          <a:ln/>
        </p:spPr>
        <p:txBody>
          <a:bodyPr wrap="none"/>
          <a:lstStyle/>
          <a:p>
            <a:pPr marL="150813" indent="-150813" eaLnBrk="1" hangingPunct="1">
              <a:buFontTx/>
              <a:buChar char="•"/>
            </a:pPr>
            <a:endParaRPr lang="en-US" sz="100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8BECAA18-A59F-46A9-AA7A-80ADA54F7DC7}" type="slidenum">
              <a:rPr lang="de-DE" smtClean="0">
                <a:ea typeface="LF_Kai" pitchFamily="65" charset="-120"/>
              </a:rPr>
              <a:pPr>
                <a:defRPr/>
              </a:pPr>
              <a:t>13</a:t>
            </a:fld>
            <a:endParaRPr lang="de-DE" smtClean="0">
              <a:ea typeface="LF_Kai" pitchFamily="65" charset="-120"/>
            </a:endParaRPr>
          </a:p>
        </p:txBody>
      </p:sp>
      <p:sp>
        <p:nvSpPr>
          <p:cNvPr id="35843" name="Rectangle 2"/>
          <p:cNvSpPr>
            <a:spLocks noGrp="1" noRot="1" noChangeAspect="1" noChangeArrowheads="1" noTextEdit="1"/>
          </p:cNvSpPr>
          <p:nvPr>
            <p:ph type="sldImg"/>
          </p:nvPr>
        </p:nvSpPr>
        <p:spPr>
          <a:xfrm>
            <a:off x="3260725" y="504825"/>
            <a:ext cx="3367088" cy="2524125"/>
          </a:xfrm>
          <a:ln/>
        </p:spPr>
      </p:sp>
      <p:sp>
        <p:nvSpPr>
          <p:cNvPr id="35844" name="Rectangle 3"/>
          <p:cNvSpPr>
            <a:spLocks noGrp="1" noChangeArrowheads="1"/>
          </p:cNvSpPr>
          <p:nvPr>
            <p:ph type="body" idx="1"/>
          </p:nvPr>
        </p:nvSpPr>
        <p:spPr>
          <a:xfrm>
            <a:off x="1314450" y="3201988"/>
            <a:ext cx="7237413" cy="3030537"/>
          </a:xfrm>
          <a:noFill/>
          <a:ln/>
        </p:spPr>
        <p:txBody>
          <a:bodyPr/>
          <a:lstStyle/>
          <a:p>
            <a:pPr eaLnBrk="1" hangingPunct="1">
              <a:spcBef>
                <a:spcPct val="50000"/>
              </a:spcBef>
              <a:buFontTx/>
              <a:buChar char="-"/>
            </a:pPr>
            <a:endParaRPr lang="de-DE" smtClean="0">
              <a:solidFill>
                <a:srgbClr val="000000"/>
              </a:solidFill>
              <a:latin typeface="Arial" pitchFamily="34" charset="0"/>
            </a:endParaRPr>
          </a:p>
          <a:p>
            <a:pPr eaLnBrk="1" hangingPunct="1">
              <a:spcBef>
                <a:spcPct val="50000"/>
              </a:spcBef>
              <a:buFontTx/>
              <a:buChar char="-"/>
            </a:pPr>
            <a:endParaRPr lang="de-DE" smtClean="0">
              <a:solidFill>
                <a:srgbClr val="000000"/>
              </a:solidFill>
              <a:latin typeface="Arial" pitchFamily="34" charset="0"/>
            </a:endParaRPr>
          </a:p>
          <a:p>
            <a:pPr eaLnBrk="1" hangingPunct="1">
              <a:spcBef>
                <a:spcPct val="50000"/>
              </a:spcBef>
            </a:pPr>
            <a:endParaRPr lang="de-DE" smtClean="0">
              <a:solidFill>
                <a:srgbClr val="000000"/>
              </a:solidFill>
              <a:latin typeface="Arial" pitchFamily="34" charset="0"/>
            </a:endParaRPr>
          </a:p>
          <a:p>
            <a:pPr eaLnBrk="1" hangingPunct="1">
              <a:spcBef>
                <a:spcPct val="50000"/>
              </a:spcBef>
              <a:buFontTx/>
              <a:buChar char="-"/>
            </a:pPr>
            <a:endParaRPr lang="en-GB" smtClean="0">
              <a:solidFill>
                <a:srgbClr val="000000"/>
              </a:solidFill>
              <a:latin typeface="Arial" pitchFamily="34" charset="0"/>
            </a:endParaRPr>
          </a:p>
          <a:p>
            <a:pPr eaLnBrk="1" hangingPunct="1"/>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9985295A-D291-426D-9C00-FDC8AA62745B}" type="slidenum">
              <a:rPr lang="de-DE" smtClean="0">
                <a:ea typeface="LF_Kai" pitchFamily="65" charset="-120"/>
              </a:rPr>
              <a:pPr>
                <a:defRPr/>
              </a:pPr>
              <a:t>14</a:t>
            </a:fld>
            <a:endParaRPr lang="de-DE" smtClean="0">
              <a:ea typeface="LF_Kai" pitchFamily="65" charset="-120"/>
            </a:endParaRPr>
          </a:p>
        </p:txBody>
      </p:sp>
      <p:sp>
        <p:nvSpPr>
          <p:cNvPr id="36867" name="Rectangle 2"/>
          <p:cNvSpPr>
            <a:spLocks noGrp="1" noRot="1" noChangeAspect="1" noChangeArrowheads="1" noTextEdit="1"/>
          </p:cNvSpPr>
          <p:nvPr>
            <p:ph type="sldImg"/>
          </p:nvPr>
        </p:nvSpPr>
        <p:spPr>
          <a:xfrm>
            <a:off x="3251200" y="522288"/>
            <a:ext cx="3333750" cy="2500312"/>
          </a:xfrm>
          <a:ln/>
        </p:spPr>
      </p:sp>
      <p:sp>
        <p:nvSpPr>
          <p:cNvPr id="36868" name="Rectangle 3"/>
          <p:cNvSpPr>
            <a:spLocks noGrp="1" noChangeArrowheads="1"/>
          </p:cNvSpPr>
          <p:nvPr>
            <p:ph type="body" idx="1"/>
          </p:nvPr>
        </p:nvSpPr>
        <p:spPr>
          <a:noFill/>
          <a:ln/>
        </p:spPr>
        <p:txBody>
          <a:bodyPr wrap="none"/>
          <a:lstStyle/>
          <a:p>
            <a:pPr marL="150813" indent="-150813" eaLnBrk="1" hangingPunct="1">
              <a:buFontTx/>
              <a:buChar char="•"/>
            </a:pPr>
            <a:endParaRPr lang="en-US" sz="10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D71D00B8-6555-4E15-ADA1-DD6170CF74E7}" type="slidenum">
              <a:rPr lang="de-DE" smtClean="0">
                <a:ea typeface="LF_Kai" pitchFamily="65" charset="-120"/>
              </a:rPr>
              <a:pPr>
                <a:defRPr/>
              </a:pPr>
              <a:t>2</a:t>
            </a:fld>
            <a:endParaRPr lang="de-DE" smtClean="0">
              <a:ea typeface="LF_Kai" pitchFamily="65" charset="-12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wrap="none"/>
          <a:lstStyle/>
          <a:p>
            <a:pPr marL="150813" indent="-150813" eaLnBrk="1" hangingPunct="1"/>
            <a:endParaRPr lang="en-GB" sz="100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600324BA-FBA2-4F59-AEFC-953C9704D4A9}" type="slidenum">
              <a:rPr lang="de-DE" smtClean="0">
                <a:ea typeface="LF_Kai" pitchFamily="65" charset="-120"/>
              </a:rPr>
              <a:pPr>
                <a:defRPr/>
              </a:pPr>
              <a:t>3</a:t>
            </a:fld>
            <a:endParaRPr lang="de-DE" smtClean="0">
              <a:ea typeface="LF_Kai" pitchFamily="65" charset="-12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wrap="none"/>
          <a:lstStyle/>
          <a:p>
            <a:pPr marL="150813" indent="-150813" eaLnBrk="1" hangingPunct="1"/>
            <a:endParaRPr lang="en-GB" sz="100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5635625" y="6408738"/>
            <a:ext cx="4203700" cy="312737"/>
          </a:xfrm>
          <a:prstGeom prst="rect">
            <a:avLst/>
          </a:prstGeom>
          <a:noFill/>
          <a:ln w="9525">
            <a:noFill/>
            <a:miter lim="800000"/>
            <a:headEnd/>
            <a:tailEnd/>
          </a:ln>
        </p:spPr>
        <p:txBody>
          <a:bodyPr lIns="91617" tIns="45808" rIns="91617" bIns="45808" anchor="b"/>
          <a:lstStyle/>
          <a:p>
            <a:pPr algn="r" defTabSz="911225"/>
            <a:fld id="{F85DBBDE-A9BD-45D6-929F-6C2D08A84EDB}" type="slidenum">
              <a:rPr lang="de-DE" sz="1300" b="1">
                <a:solidFill>
                  <a:srgbClr val="000076"/>
                </a:solidFill>
              </a:rPr>
              <a:pPr algn="r" defTabSz="911225"/>
              <a:t>4</a:t>
            </a:fld>
            <a:endParaRPr lang="de-DE" sz="1300" b="1">
              <a:solidFill>
                <a:srgbClr val="000076"/>
              </a:solidFill>
            </a:endParaRPr>
          </a:p>
        </p:txBody>
      </p:sp>
      <p:sp>
        <p:nvSpPr>
          <p:cNvPr id="29699" name="Rectangle 2"/>
          <p:cNvSpPr>
            <a:spLocks noGrp="1" noRot="1" noChangeAspect="1" noChangeArrowheads="1" noTextEdit="1"/>
          </p:cNvSpPr>
          <p:nvPr>
            <p:ph type="sldImg"/>
          </p:nvPr>
        </p:nvSpPr>
        <p:spPr>
          <a:xfrm>
            <a:off x="3251200" y="522288"/>
            <a:ext cx="3335338" cy="2500312"/>
          </a:xfrm>
          <a:ln/>
        </p:spPr>
      </p:sp>
      <p:sp>
        <p:nvSpPr>
          <p:cNvPr id="29700" name="Rectangle 3"/>
          <p:cNvSpPr>
            <a:spLocks noGrp="1" noChangeArrowheads="1"/>
          </p:cNvSpPr>
          <p:nvPr>
            <p:ph type="body" idx="1"/>
          </p:nvPr>
        </p:nvSpPr>
        <p:spPr>
          <a:xfrm>
            <a:off x="1323975" y="3179763"/>
            <a:ext cx="7191375" cy="3073400"/>
          </a:xfrm>
          <a:noFill/>
          <a:ln/>
        </p:spPr>
        <p:txBody>
          <a:bodyPr lIns="91617" tIns="45808" rIns="91617" bIns="45808"/>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129A9DF9-8CFA-44E3-A1A5-40CABF374817}" type="slidenum">
              <a:rPr lang="de-DE" smtClean="0">
                <a:ea typeface="LF_Kai" pitchFamily="65" charset="-120"/>
              </a:rPr>
              <a:pPr>
                <a:defRPr/>
              </a:pPr>
              <a:t>5</a:t>
            </a:fld>
            <a:endParaRPr lang="de-DE" smtClean="0">
              <a:ea typeface="LF_Kai" pitchFamily="65" charset="-120"/>
            </a:endParaRPr>
          </a:p>
        </p:txBody>
      </p:sp>
      <p:sp>
        <p:nvSpPr>
          <p:cNvPr id="26627" name="Rectangle 2"/>
          <p:cNvSpPr>
            <a:spLocks noGrp="1" noRot="1" noChangeAspect="1" noChangeArrowheads="1" noTextEdit="1"/>
          </p:cNvSpPr>
          <p:nvPr>
            <p:ph type="sldImg"/>
          </p:nvPr>
        </p:nvSpPr>
        <p:spPr>
          <a:xfrm>
            <a:off x="3251200" y="522288"/>
            <a:ext cx="3333750" cy="2500312"/>
          </a:xfrm>
          <a:ln/>
        </p:spPr>
      </p:sp>
      <p:sp>
        <p:nvSpPr>
          <p:cNvPr id="26628" name="Rectangle 3"/>
          <p:cNvSpPr>
            <a:spLocks noGrp="1" noChangeArrowheads="1"/>
          </p:cNvSpPr>
          <p:nvPr>
            <p:ph type="body" idx="1"/>
          </p:nvPr>
        </p:nvSpPr>
        <p:spPr>
          <a:noFill/>
          <a:ln/>
        </p:spPr>
        <p:txBody>
          <a:bodyPr wrap="none"/>
          <a:lstStyle/>
          <a:p>
            <a:pPr marL="150813" indent="-150813" eaLnBrk="1" hangingPunct="1">
              <a:buFontTx/>
              <a:buChar char="•"/>
            </a:pPr>
            <a:endParaRPr lang="en-US" sz="100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66D174EF-B579-4811-BD68-13E2DE0DCF05}" type="slidenum">
              <a:rPr lang="de-DE" smtClean="0">
                <a:ea typeface="LF_Kai" pitchFamily="65" charset="-120"/>
              </a:rPr>
              <a:pPr>
                <a:defRPr/>
              </a:pPr>
              <a:t>8</a:t>
            </a:fld>
            <a:endParaRPr lang="de-DE" smtClean="0">
              <a:ea typeface="LF_Kai" pitchFamily="65" charset="-120"/>
            </a:endParaRPr>
          </a:p>
        </p:txBody>
      </p:sp>
      <p:sp>
        <p:nvSpPr>
          <p:cNvPr id="27651" name="Rectangle 7"/>
          <p:cNvSpPr txBox="1">
            <a:spLocks noGrp="1" noChangeArrowheads="1"/>
          </p:cNvSpPr>
          <p:nvPr/>
        </p:nvSpPr>
        <p:spPr bwMode="auto">
          <a:xfrm>
            <a:off x="5637213" y="6408738"/>
            <a:ext cx="4200525" cy="312737"/>
          </a:xfrm>
          <a:prstGeom prst="rect">
            <a:avLst/>
          </a:prstGeom>
          <a:noFill/>
          <a:ln w="9525">
            <a:noFill/>
            <a:miter lim="800000"/>
            <a:headEnd/>
            <a:tailEnd/>
          </a:ln>
        </p:spPr>
        <p:txBody>
          <a:bodyPr lIns="90535" tIns="45267" rIns="90535" bIns="45267" anchor="b"/>
          <a:lstStyle/>
          <a:p>
            <a:pPr algn="r" defTabSz="900113"/>
            <a:fld id="{CA1AEE7D-6483-4CB5-9BCB-818CE1173ACA}" type="slidenum">
              <a:rPr lang="de-DE" sz="1300" b="1">
                <a:solidFill>
                  <a:srgbClr val="000076"/>
                </a:solidFill>
              </a:rPr>
              <a:pPr algn="r" defTabSz="900113"/>
              <a:t>8</a:t>
            </a:fld>
            <a:endParaRPr lang="de-DE" sz="1300" b="1">
              <a:solidFill>
                <a:srgbClr val="000076"/>
              </a:solidFill>
            </a:endParaRPr>
          </a:p>
        </p:txBody>
      </p:sp>
      <p:sp>
        <p:nvSpPr>
          <p:cNvPr id="27652" name="Rectangle 2"/>
          <p:cNvSpPr>
            <a:spLocks noGrp="1" noRot="1" noChangeAspect="1" noChangeArrowheads="1" noTextEdit="1"/>
          </p:cNvSpPr>
          <p:nvPr>
            <p:ph type="sldImg"/>
          </p:nvPr>
        </p:nvSpPr>
        <p:spPr>
          <a:xfrm>
            <a:off x="3251200" y="522288"/>
            <a:ext cx="3333750" cy="2500312"/>
          </a:xfrm>
          <a:ln/>
        </p:spPr>
      </p:sp>
      <p:sp>
        <p:nvSpPr>
          <p:cNvPr id="2765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541F1007-9575-4CFF-A6B1-C26381CA13CC}" type="slidenum">
              <a:rPr lang="de-DE" smtClean="0">
                <a:ea typeface="LF_Kai" pitchFamily="65" charset="-120"/>
              </a:rPr>
              <a:pPr>
                <a:defRPr/>
              </a:pPr>
              <a:t>10</a:t>
            </a:fld>
            <a:endParaRPr lang="de-DE" smtClean="0">
              <a:ea typeface="LF_Kai" pitchFamily="65" charset="-120"/>
            </a:endParaRPr>
          </a:p>
        </p:txBody>
      </p:sp>
      <p:sp>
        <p:nvSpPr>
          <p:cNvPr id="31747" name="Rectangle 2"/>
          <p:cNvSpPr>
            <a:spLocks noGrp="1" noRot="1" noChangeAspect="1" noChangeArrowheads="1" noTextEdit="1"/>
          </p:cNvSpPr>
          <p:nvPr>
            <p:ph type="sldImg"/>
          </p:nvPr>
        </p:nvSpPr>
        <p:spPr>
          <a:xfrm>
            <a:off x="3251200" y="522288"/>
            <a:ext cx="3333750" cy="2500312"/>
          </a:xfrm>
          <a:ln/>
        </p:spPr>
      </p:sp>
      <p:sp>
        <p:nvSpPr>
          <p:cNvPr id="31748" name="Rectangle 3"/>
          <p:cNvSpPr>
            <a:spLocks noGrp="1" noChangeArrowheads="1"/>
          </p:cNvSpPr>
          <p:nvPr>
            <p:ph type="body" idx="1"/>
          </p:nvPr>
        </p:nvSpPr>
        <p:spPr>
          <a:noFill/>
          <a:ln/>
        </p:spPr>
        <p:txBody>
          <a:bodyPr wrap="none"/>
          <a:lstStyle/>
          <a:p>
            <a:pPr marL="150813" indent="-150813" eaLnBrk="1" hangingPunct="1">
              <a:buFontTx/>
              <a:buChar char="•"/>
            </a:pPr>
            <a:endParaRPr lang="en-US" sz="100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6F77AA9D-428B-45B8-8542-E7400BD43310}" type="slidenum">
              <a:rPr lang="de-DE" smtClean="0">
                <a:ea typeface="LF_Kai" pitchFamily="65" charset="-120"/>
              </a:rPr>
              <a:pPr>
                <a:defRPr/>
              </a:pPr>
              <a:t>11</a:t>
            </a:fld>
            <a:endParaRPr lang="de-DE" smtClean="0">
              <a:ea typeface="LF_Kai" pitchFamily="65" charset="-12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wrap="none"/>
          <a:lstStyle/>
          <a:p>
            <a:pPr marL="150813" indent="-150813" eaLnBrk="1" hangingPunct="1"/>
            <a:endParaRPr lang="en-GB" sz="100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EADAE46F-7B5B-4D46-8520-4D1E3D24678B}" type="slidenum">
              <a:rPr lang="de-DE" smtClean="0">
                <a:ea typeface="LF_Kai" pitchFamily="65" charset="-120"/>
              </a:rPr>
              <a:pPr>
                <a:defRPr/>
              </a:pPr>
              <a:t>12</a:t>
            </a:fld>
            <a:endParaRPr lang="de-DE" smtClean="0">
              <a:ea typeface="LF_Kai" pitchFamily="65" charset="-120"/>
            </a:endParaRPr>
          </a:p>
        </p:txBody>
      </p:sp>
      <p:sp>
        <p:nvSpPr>
          <p:cNvPr id="34819" name="Rectangle 2"/>
          <p:cNvSpPr>
            <a:spLocks noGrp="1" noRot="1" noChangeAspect="1" noChangeArrowheads="1" noTextEdit="1"/>
          </p:cNvSpPr>
          <p:nvPr>
            <p:ph type="sldImg"/>
          </p:nvPr>
        </p:nvSpPr>
        <p:spPr>
          <a:xfrm>
            <a:off x="3251200" y="522288"/>
            <a:ext cx="3333750" cy="2500312"/>
          </a:xfrm>
          <a:ln/>
        </p:spPr>
      </p:sp>
      <p:sp>
        <p:nvSpPr>
          <p:cNvPr id="34820" name="Rectangle 3"/>
          <p:cNvSpPr>
            <a:spLocks noGrp="1" noChangeArrowheads="1"/>
          </p:cNvSpPr>
          <p:nvPr>
            <p:ph type="body" idx="1"/>
          </p:nvPr>
        </p:nvSpPr>
        <p:spPr>
          <a:noFill/>
          <a:ln/>
        </p:spPr>
        <p:txBody>
          <a:bodyPr wrap="none"/>
          <a:lstStyle/>
          <a:p>
            <a:pPr marL="150813" indent="-150813" eaLnBrk="1" hangingPunct="1">
              <a:buFontTx/>
              <a:buChar char="•"/>
            </a:pPr>
            <a:endParaRPr lang="en-US" sz="10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8" descr="final"/>
          <p:cNvPicPr>
            <a:picLocks noChangeAspect="1" noChangeArrowheads="1"/>
          </p:cNvPicPr>
          <p:nvPr/>
        </p:nvPicPr>
        <p:blipFill>
          <a:blip r:embed="rId3" cstate="print"/>
          <a:srcRect l="30045" t="31732" r="30356" b="15643"/>
          <a:stretch>
            <a:fillRect/>
          </a:stretch>
        </p:blipFill>
        <p:spPr bwMode="gray">
          <a:xfrm>
            <a:off x="814388" y="1243013"/>
            <a:ext cx="4251325" cy="4648200"/>
          </a:xfrm>
          <a:prstGeom prst="rect">
            <a:avLst/>
          </a:prstGeom>
          <a:noFill/>
          <a:ln w="9525">
            <a:noFill/>
            <a:miter lim="800000"/>
            <a:headEnd/>
            <a:tailEnd/>
          </a:ln>
        </p:spPr>
      </p:pic>
      <p:sp>
        <p:nvSpPr>
          <p:cNvPr id="5" name="Rectangle 23"/>
          <p:cNvSpPr>
            <a:spLocks noChangeArrowheads="1"/>
          </p:cNvSpPr>
          <p:nvPr/>
        </p:nvSpPr>
        <p:spPr bwMode="gray">
          <a:xfrm>
            <a:off x="7478713" y="0"/>
            <a:ext cx="1665287" cy="666750"/>
          </a:xfrm>
          <a:prstGeom prst="rect">
            <a:avLst/>
          </a:prstGeom>
          <a:solidFill>
            <a:srgbClr val="EDCB28"/>
          </a:solidFill>
          <a:ln w="9525" algn="ctr">
            <a:noFill/>
            <a:miter lim="800000"/>
            <a:headEnd/>
            <a:tailEnd/>
          </a:ln>
        </p:spPr>
        <p:txBody>
          <a:bodyPr wrap="none" lIns="0" tIns="0" rIns="0" bIns="0" anchor="ctr"/>
          <a:lstStyle/>
          <a:p>
            <a:pPr marL="1588" indent="217488" algn="ctr">
              <a:spcBef>
                <a:spcPct val="50000"/>
              </a:spcBef>
              <a:buClr>
                <a:schemeClr val="accent2"/>
              </a:buClr>
              <a:defRPr/>
            </a:pPr>
            <a:endParaRPr lang="en-GB"/>
          </a:p>
        </p:txBody>
      </p:sp>
      <p:sp>
        <p:nvSpPr>
          <p:cNvPr id="6" name="Rectangle 24"/>
          <p:cNvSpPr>
            <a:spLocks noChangeArrowheads="1"/>
          </p:cNvSpPr>
          <p:nvPr/>
        </p:nvSpPr>
        <p:spPr bwMode="gray">
          <a:xfrm>
            <a:off x="7358063" y="0"/>
            <a:ext cx="1785937" cy="671513"/>
          </a:xfrm>
          <a:prstGeom prst="rect">
            <a:avLst/>
          </a:prstGeom>
          <a:noFill/>
          <a:ln w="9525" algn="ctr">
            <a:noFill/>
            <a:miter lim="800000"/>
            <a:headEnd/>
            <a:tailEnd/>
          </a:ln>
        </p:spPr>
        <p:txBody>
          <a:bodyPr wrap="none" lIns="0" tIns="0" rIns="0" bIns="0" anchor="ctr">
            <a:spAutoFit/>
          </a:bodyPr>
          <a:lstStyle/>
          <a:p>
            <a:pPr algn="r">
              <a:spcBef>
                <a:spcPct val="50000"/>
              </a:spcBef>
              <a:buClr>
                <a:schemeClr val="accent2"/>
              </a:buClr>
              <a:buFontTx/>
              <a:buChar char="•"/>
              <a:defRPr/>
            </a:pPr>
            <a:endParaRPr lang="en-GB"/>
          </a:p>
        </p:txBody>
      </p:sp>
      <p:pic>
        <p:nvPicPr>
          <p:cNvPr id="7" name="Picture 25" descr="pv-crystalox---yellow-matte"/>
          <p:cNvPicPr>
            <a:picLocks noChangeAspect="1" noChangeArrowheads="1"/>
          </p:cNvPicPr>
          <p:nvPr/>
        </p:nvPicPr>
        <p:blipFill>
          <a:blip r:embed="rId4" cstate="print"/>
          <a:srcRect/>
          <a:stretch>
            <a:fillRect/>
          </a:stretch>
        </p:blipFill>
        <p:spPr bwMode="auto">
          <a:xfrm>
            <a:off x="7554913" y="171450"/>
            <a:ext cx="1582737" cy="395288"/>
          </a:xfrm>
          <a:prstGeom prst="rect">
            <a:avLst/>
          </a:prstGeom>
          <a:noFill/>
          <a:ln w="9525">
            <a:noFill/>
            <a:miter lim="800000"/>
            <a:headEnd/>
            <a:tailEnd/>
          </a:ln>
        </p:spPr>
      </p:pic>
      <p:sp>
        <p:nvSpPr>
          <p:cNvPr id="548869" name="Rectangle 5"/>
          <p:cNvSpPr>
            <a:spLocks noGrp="1" noChangeArrowheads="1"/>
          </p:cNvSpPr>
          <p:nvPr>
            <p:ph type="ctrTitle" sz="quarter"/>
          </p:nvPr>
        </p:nvSpPr>
        <p:spPr>
          <a:xfrm>
            <a:off x="5153025" y="1243013"/>
            <a:ext cx="3657600" cy="2224087"/>
          </a:xfrm>
        </p:spPr>
        <p:txBody>
          <a:bodyPr anchor="t"/>
          <a:lstStyle>
            <a:lvl1pPr>
              <a:defRPr sz="2400"/>
            </a:lvl1pPr>
          </a:lstStyle>
          <a:p>
            <a:r>
              <a:rPr lang="it-IT"/>
              <a:t>Click to edit Master title style</a:t>
            </a:r>
          </a:p>
        </p:txBody>
      </p:sp>
      <p:sp>
        <p:nvSpPr>
          <p:cNvPr id="548873" name="Rectangle 9"/>
          <p:cNvSpPr>
            <a:spLocks noGrp="1" noChangeArrowheads="1"/>
          </p:cNvSpPr>
          <p:nvPr>
            <p:ph type="subTitle" sz="quarter" idx="1"/>
          </p:nvPr>
        </p:nvSpPr>
        <p:spPr>
          <a:xfrm>
            <a:off x="5162550" y="3886200"/>
            <a:ext cx="3648075" cy="1752600"/>
          </a:xfrm>
        </p:spPr>
        <p:txBody>
          <a:bodyPr/>
          <a:lstStyle>
            <a:lvl1pPr marL="0" indent="0">
              <a:buFont typeface="Wingdings" pitchFamily="2" charset="2"/>
              <a:buNone/>
              <a:defRPr sz="2000"/>
            </a:lvl1pPr>
          </a:lstStyle>
          <a:p>
            <a:r>
              <a:rPr lang="en-US"/>
              <a:t>Click to edit Master subtitle style</a:t>
            </a:r>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2563" y="0"/>
            <a:ext cx="1947862" cy="52657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4213" y="0"/>
            <a:ext cx="5695950" cy="5265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4213" y="0"/>
            <a:ext cx="6672262" cy="69215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708025" y="1150938"/>
            <a:ext cx="7772400" cy="4114800"/>
          </a:xfrm>
        </p:spPr>
        <p:txBody>
          <a:bodyPr/>
          <a:lstStyle/>
          <a:p>
            <a:pPr lvl="0"/>
            <a:endParaRPr lang="en-GB" noProof="0"/>
          </a:p>
        </p:txBody>
      </p:sp>
    </p:spTree>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en-US" smtClean="0"/>
              <a:t>Click to edit Master title style</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E76B0CF6-491B-46D2-A5A0-FFD40F31AC8C}" type="datetime1">
              <a:rPr lang="en-US"/>
              <a:pPr>
                <a:defRPr/>
              </a:pPr>
              <a:t>8/23/2017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US"/>
              <a:t> Page </a:t>
            </a:r>
            <a:fld id="{87C5976E-90CB-47E4-95D0-0FD7FF431641}" type="slidenum">
              <a:rPr lang="en-US"/>
              <a:pPr>
                <a:defRPr/>
              </a:pPr>
              <a:t>‹#›</a:t>
            </a:fld>
            <a:endParaRPr lang="en-US"/>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156A2DD4-8F9A-40E3-B1A1-F93E40EAB4E6}" type="datetime1">
              <a:rPr lang="en-US"/>
              <a:pPr>
                <a:defRPr/>
              </a:pPr>
              <a:t>8/23/2017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US"/>
              <a:t> Page </a:t>
            </a:r>
            <a:fld id="{BF9E00EB-1BA1-4F78-962A-2B8D5DA873FA}" type="slidenum">
              <a:rPr lang="en-US"/>
              <a:pPr>
                <a:defRPr/>
              </a:pPr>
              <a:t>‹#›</a:t>
            </a:fld>
            <a:endParaRPr lang="en-US"/>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de-DE"/>
          </a:p>
        </p:txBody>
      </p:sp>
      <p:sp>
        <p:nvSpPr>
          <p:cNvPr id="3" name="Textplatzhalt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2F84325-65AC-4D48-BA56-6FE3B7279336}" type="datetime1">
              <a:rPr lang="en-US"/>
              <a:pPr>
                <a:defRPr/>
              </a:pPr>
              <a:t>8/23/2017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US"/>
              <a:t> Page </a:t>
            </a:r>
            <a:fld id="{CE666C77-48AB-440D-9DC8-2953B945F884}" type="slidenum">
              <a:rPr lang="en-US"/>
              <a:pPr>
                <a:defRPr/>
              </a:pPr>
              <a:t>‹#›</a:t>
            </a:fld>
            <a:endParaRPr lang="en-US"/>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457200"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4642338"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DB342403-E93A-4809-876C-DD53ACA84AF1}" type="datetime1">
              <a:rPr lang="en-US"/>
              <a:pPr>
                <a:defRPr/>
              </a:pPr>
              <a:t>8/23/2017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r>
              <a:rPr lang="en-US"/>
              <a:t> Page </a:t>
            </a:r>
            <a:fld id="{16061FDB-1B4A-4AC6-947C-154D3CCC5530}" type="slidenum">
              <a:rPr lang="en-US"/>
              <a:pPr>
                <a:defRPr/>
              </a:pPr>
              <a:t>‹#›</a:t>
            </a:fld>
            <a:endParaRPr lang="en-US"/>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B785E127-39A8-4D02-B8C8-9E0783D06281}" type="datetime1">
              <a:rPr lang="en-US"/>
              <a:pPr>
                <a:defRPr/>
              </a:pPr>
              <a:t>8/23/2017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r>
              <a:rPr lang="en-US"/>
              <a:t> Page </a:t>
            </a:r>
            <a:fld id="{0F6E7A83-B3A3-46A6-B80E-51CA67A3F620}" type="slidenum">
              <a:rPr lang="en-US"/>
              <a:pPr>
                <a:defRPr/>
              </a:pPr>
              <a:t>‹#›</a:t>
            </a:fld>
            <a:endParaRPr lang="en-US"/>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9F1F1F21-4C9A-47BF-A5F4-C40C7AFEDD86}" type="datetime1">
              <a:rPr lang="en-US"/>
              <a:pPr>
                <a:defRPr/>
              </a:pPr>
              <a:t>8/23/2017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r>
              <a:rPr lang="en-US"/>
              <a:t> Page </a:t>
            </a:r>
            <a:fld id="{8C83D1ED-4FF5-46DD-8BB8-15FA22132C50}" type="slidenum">
              <a:rPr lang="en-US"/>
              <a:pPr>
                <a:defRPr/>
              </a:pPr>
              <a:t>‹#›</a:t>
            </a:fld>
            <a:endParaRPr lang="en-US"/>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639530A-DEE9-4104-8F7E-A92D61B4A715}" type="datetime1">
              <a:rPr lang="en-US"/>
              <a:pPr>
                <a:defRPr/>
              </a:pPr>
              <a:t>8/23/2017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r>
              <a:rPr lang="en-US"/>
              <a:t> Page </a:t>
            </a:r>
            <a:fld id="{D19D88C0-7D8C-4527-9DF9-97D342A5E660}" type="slidenum">
              <a:rPr lang="en-US"/>
              <a:pPr>
                <a:defRPr/>
              </a:pPr>
              <a:t>‹#›</a:t>
            </a:fld>
            <a:endParaRPr 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de-DE"/>
          </a:p>
        </p:txBody>
      </p:sp>
      <p:sp>
        <p:nvSpPr>
          <p:cNvPr id="3" name="Inhaltsplatzhalt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9A2A455-6F81-441A-A2B2-484AD7F5D77A}" type="datetime1">
              <a:rPr lang="en-US"/>
              <a:pPr>
                <a:defRPr/>
              </a:pPr>
              <a:t>8/23/2017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r>
              <a:rPr lang="en-US"/>
              <a:t> Page </a:t>
            </a:r>
            <a:fld id="{ABF58750-31AE-495B-A017-804B24F97AF4}" type="slidenum">
              <a:rPr lang="en-US"/>
              <a:pPr>
                <a:defRPr/>
              </a:pPr>
              <a:t>‹#›</a:t>
            </a:fld>
            <a:endParaRPr lang="en-US"/>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4" name="Textplatzhalt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0C1406-748B-44E4-A3DF-3575F98F9E83}" type="datetime1">
              <a:rPr lang="en-US"/>
              <a:pPr>
                <a:defRPr/>
              </a:pPr>
              <a:t>8/23/2017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r>
              <a:rPr lang="en-US"/>
              <a:t> Page </a:t>
            </a:r>
            <a:fld id="{834272FC-E9A7-48A6-AD27-369186DF6A07}" type="slidenum">
              <a:rPr lang="en-US"/>
              <a:pPr>
                <a:defRPr/>
              </a:pPr>
              <a:t>‹#›</a:t>
            </a:fld>
            <a:endParaRPr lang="en-US"/>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CEE3E25A-7AF6-482C-BBD5-EBD1C0323880}" type="datetime1">
              <a:rPr lang="en-US"/>
              <a:pPr>
                <a:defRPr/>
              </a:pPr>
              <a:t>8/23/2017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US"/>
              <a:t> Page </a:t>
            </a:r>
            <a:fld id="{8B270D49-0D1B-4150-862B-BE0BD442E66C}" type="slidenum">
              <a:rPr lang="en-US"/>
              <a:pPr>
                <a:defRPr/>
              </a:pPr>
              <a:t>‹#›</a:t>
            </a:fld>
            <a:endParaRPr lang="en-US"/>
          </a:p>
        </p:txBody>
      </p:sp>
    </p:spTree>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457200" y="274639"/>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560057EE-42E7-4E00-ABAA-C68BC5BF9903}" type="datetime1">
              <a:rPr lang="en-US"/>
              <a:pPr>
                <a:defRPr/>
              </a:pPr>
              <a:t>8/23/2017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US"/>
              <a:t> Page </a:t>
            </a:r>
            <a:fld id="{704B3689-0703-4734-B08B-4AF361A0C7DE}" type="slidenum">
              <a:rPr lang="en-US"/>
              <a:pPr>
                <a:defRPr/>
              </a:pPr>
              <a:t>‹#›</a:t>
            </a:fld>
            <a:endParaRPr 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08025" y="11509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0425" y="11509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74"/>
          <p:cNvSpPr>
            <a:spLocks noChangeArrowheads="1"/>
          </p:cNvSpPr>
          <p:nvPr/>
        </p:nvSpPr>
        <p:spPr bwMode="gray">
          <a:xfrm>
            <a:off x="7369175" y="0"/>
            <a:ext cx="1774825" cy="666750"/>
          </a:xfrm>
          <a:prstGeom prst="rect">
            <a:avLst/>
          </a:prstGeom>
          <a:solidFill>
            <a:srgbClr val="EDCB28"/>
          </a:solidFill>
          <a:ln w="9525" algn="ctr">
            <a:noFill/>
            <a:miter lim="800000"/>
            <a:headEnd/>
            <a:tailEnd/>
          </a:ln>
        </p:spPr>
        <p:txBody>
          <a:bodyPr wrap="none" lIns="0" tIns="0" rIns="0" bIns="0" anchor="ctr"/>
          <a:lstStyle/>
          <a:p>
            <a:pPr marL="1588" indent="217488" algn="ctr">
              <a:spcBef>
                <a:spcPct val="50000"/>
              </a:spcBef>
              <a:buClr>
                <a:schemeClr val="accent2"/>
              </a:buClr>
              <a:defRPr/>
            </a:pPr>
            <a:endParaRPr lang="en-GB"/>
          </a:p>
        </p:txBody>
      </p:sp>
      <p:sp>
        <p:nvSpPr>
          <p:cNvPr id="1027" name="Rectangle 3"/>
          <p:cNvSpPr>
            <a:spLocks noGrp="1" noChangeArrowheads="1"/>
          </p:cNvSpPr>
          <p:nvPr>
            <p:ph type="title"/>
          </p:nvPr>
        </p:nvSpPr>
        <p:spPr bwMode="gray">
          <a:xfrm>
            <a:off x="684213" y="0"/>
            <a:ext cx="6672262" cy="6921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smtClean="0"/>
              <a:t>Klicken Sie, um das Titelformat zu bearbeiten</a:t>
            </a:r>
          </a:p>
        </p:txBody>
      </p:sp>
      <p:sp>
        <p:nvSpPr>
          <p:cNvPr id="1028" name="Rectangle 4"/>
          <p:cNvSpPr>
            <a:spLocks noGrp="1" noChangeArrowheads="1"/>
          </p:cNvSpPr>
          <p:nvPr>
            <p:ph type="body" idx="1"/>
          </p:nvPr>
        </p:nvSpPr>
        <p:spPr bwMode="gray">
          <a:xfrm>
            <a:off x="708025" y="115093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9" name="Rectangle 7"/>
          <p:cNvSpPr>
            <a:spLocks noChangeArrowheads="1"/>
          </p:cNvSpPr>
          <p:nvPr/>
        </p:nvSpPr>
        <p:spPr bwMode="gray">
          <a:xfrm>
            <a:off x="8604250" y="6675438"/>
            <a:ext cx="155575" cy="152400"/>
          </a:xfrm>
          <a:prstGeom prst="rect">
            <a:avLst/>
          </a:prstGeom>
          <a:noFill/>
          <a:ln w="9525">
            <a:noFill/>
            <a:miter lim="800000"/>
            <a:headEnd/>
            <a:tailEnd/>
          </a:ln>
        </p:spPr>
        <p:txBody>
          <a:bodyPr wrap="none" lIns="0" tIns="0" rIns="0" bIns="0">
            <a:spAutoFit/>
          </a:bodyPr>
          <a:lstStyle/>
          <a:p>
            <a:pPr algn="r">
              <a:defRPr/>
            </a:pPr>
            <a:fld id="{A02F55E8-4A9F-4685-B95C-87C1B4F9A305}" type="slidenum">
              <a:rPr lang="en-GB">
                <a:solidFill>
                  <a:srgbClr val="00008A"/>
                </a:solidFill>
              </a:rPr>
              <a:pPr algn="r">
                <a:defRPr/>
              </a:pPr>
              <a:t>‹#›</a:t>
            </a:fld>
            <a:endParaRPr lang="en-GB">
              <a:solidFill>
                <a:srgbClr val="00008A"/>
              </a:solidFill>
            </a:endParaRPr>
          </a:p>
        </p:txBody>
      </p:sp>
      <p:sp>
        <p:nvSpPr>
          <p:cNvPr id="1030" name="Rectangle 73"/>
          <p:cNvSpPr>
            <a:spLocks noChangeArrowheads="1"/>
          </p:cNvSpPr>
          <p:nvPr/>
        </p:nvSpPr>
        <p:spPr bwMode="gray">
          <a:xfrm>
            <a:off x="7358063" y="0"/>
            <a:ext cx="1785937" cy="671513"/>
          </a:xfrm>
          <a:prstGeom prst="rect">
            <a:avLst/>
          </a:prstGeom>
          <a:noFill/>
          <a:ln w="9525" algn="ctr">
            <a:noFill/>
            <a:miter lim="800000"/>
            <a:headEnd/>
            <a:tailEnd/>
          </a:ln>
        </p:spPr>
        <p:txBody>
          <a:bodyPr wrap="none" lIns="0" tIns="0" rIns="0" bIns="0" anchor="ctr">
            <a:spAutoFit/>
          </a:bodyPr>
          <a:lstStyle/>
          <a:p>
            <a:pPr algn="r">
              <a:spcBef>
                <a:spcPct val="50000"/>
              </a:spcBef>
              <a:buClr>
                <a:schemeClr val="accent2"/>
              </a:buClr>
              <a:buFontTx/>
              <a:buChar char="•"/>
              <a:defRPr/>
            </a:pPr>
            <a:endParaRPr lang="en-GB"/>
          </a:p>
        </p:txBody>
      </p:sp>
      <p:pic>
        <p:nvPicPr>
          <p:cNvPr id="1031" name="Picture 75" descr="pv-crystalox---yellow-matte"/>
          <p:cNvPicPr>
            <a:picLocks noChangeAspect="1" noChangeArrowheads="1"/>
          </p:cNvPicPr>
          <p:nvPr/>
        </p:nvPicPr>
        <p:blipFill>
          <a:blip r:embed="rId15" cstate="print"/>
          <a:srcRect/>
          <a:stretch>
            <a:fillRect/>
          </a:stretch>
        </p:blipFill>
        <p:spPr bwMode="auto">
          <a:xfrm>
            <a:off x="7554913" y="171450"/>
            <a:ext cx="1582737" cy="3952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48"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 id="2147484636" r:id="rId12"/>
  </p:sldLayoutIdLst>
  <p:transition>
    <p:zoom dir="in"/>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000" b="1">
          <a:solidFill>
            <a:srgbClr val="0000CC"/>
          </a:solidFill>
          <a:latin typeface="+mj-lt"/>
          <a:ea typeface="+mj-ea"/>
          <a:cs typeface="+mj-cs"/>
        </a:defRPr>
      </a:lvl1pPr>
      <a:lvl2pPr algn="l" rtl="0" eaLnBrk="0" fontAlgn="base" hangingPunct="0">
        <a:lnSpc>
          <a:spcPct val="90000"/>
        </a:lnSpc>
        <a:spcBef>
          <a:spcPct val="0"/>
        </a:spcBef>
        <a:spcAft>
          <a:spcPct val="0"/>
        </a:spcAft>
        <a:defRPr sz="2000" b="1">
          <a:solidFill>
            <a:srgbClr val="0000CC"/>
          </a:solidFill>
          <a:latin typeface="Arial" charset="0"/>
        </a:defRPr>
      </a:lvl2pPr>
      <a:lvl3pPr algn="l" rtl="0" eaLnBrk="0" fontAlgn="base" hangingPunct="0">
        <a:lnSpc>
          <a:spcPct val="90000"/>
        </a:lnSpc>
        <a:spcBef>
          <a:spcPct val="0"/>
        </a:spcBef>
        <a:spcAft>
          <a:spcPct val="0"/>
        </a:spcAft>
        <a:defRPr sz="2000" b="1">
          <a:solidFill>
            <a:srgbClr val="0000CC"/>
          </a:solidFill>
          <a:latin typeface="Arial" charset="0"/>
        </a:defRPr>
      </a:lvl3pPr>
      <a:lvl4pPr algn="l" rtl="0" eaLnBrk="0" fontAlgn="base" hangingPunct="0">
        <a:lnSpc>
          <a:spcPct val="90000"/>
        </a:lnSpc>
        <a:spcBef>
          <a:spcPct val="0"/>
        </a:spcBef>
        <a:spcAft>
          <a:spcPct val="0"/>
        </a:spcAft>
        <a:defRPr sz="2000" b="1">
          <a:solidFill>
            <a:srgbClr val="0000CC"/>
          </a:solidFill>
          <a:latin typeface="Arial" charset="0"/>
        </a:defRPr>
      </a:lvl4pPr>
      <a:lvl5pPr algn="l" rtl="0" eaLnBrk="0" fontAlgn="base" hangingPunct="0">
        <a:lnSpc>
          <a:spcPct val="90000"/>
        </a:lnSpc>
        <a:spcBef>
          <a:spcPct val="0"/>
        </a:spcBef>
        <a:spcAft>
          <a:spcPct val="0"/>
        </a:spcAft>
        <a:defRPr sz="2000" b="1">
          <a:solidFill>
            <a:srgbClr val="0000CC"/>
          </a:solidFill>
          <a:latin typeface="Arial" charset="0"/>
        </a:defRPr>
      </a:lvl5pPr>
      <a:lvl6pPr marL="457200" algn="l" rtl="0" fontAlgn="base">
        <a:lnSpc>
          <a:spcPct val="90000"/>
        </a:lnSpc>
        <a:spcBef>
          <a:spcPct val="0"/>
        </a:spcBef>
        <a:spcAft>
          <a:spcPct val="0"/>
        </a:spcAft>
        <a:defRPr sz="2000" b="1">
          <a:solidFill>
            <a:srgbClr val="0000CC"/>
          </a:solidFill>
          <a:latin typeface="Arial" charset="0"/>
        </a:defRPr>
      </a:lvl6pPr>
      <a:lvl7pPr marL="914400" algn="l" rtl="0" fontAlgn="base">
        <a:lnSpc>
          <a:spcPct val="90000"/>
        </a:lnSpc>
        <a:spcBef>
          <a:spcPct val="0"/>
        </a:spcBef>
        <a:spcAft>
          <a:spcPct val="0"/>
        </a:spcAft>
        <a:defRPr sz="2000" b="1">
          <a:solidFill>
            <a:srgbClr val="0000CC"/>
          </a:solidFill>
          <a:latin typeface="Arial" charset="0"/>
        </a:defRPr>
      </a:lvl7pPr>
      <a:lvl8pPr marL="1371600" algn="l" rtl="0" fontAlgn="base">
        <a:lnSpc>
          <a:spcPct val="90000"/>
        </a:lnSpc>
        <a:spcBef>
          <a:spcPct val="0"/>
        </a:spcBef>
        <a:spcAft>
          <a:spcPct val="0"/>
        </a:spcAft>
        <a:defRPr sz="2000" b="1">
          <a:solidFill>
            <a:srgbClr val="0000CC"/>
          </a:solidFill>
          <a:latin typeface="Arial" charset="0"/>
        </a:defRPr>
      </a:lvl8pPr>
      <a:lvl9pPr marL="1828800" algn="l" rtl="0" fontAlgn="base">
        <a:lnSpc>
          <a:spcPct val="90000"/>
        </a:lnSpc>
        <a:spcBef>
          <a:spcPct val="0"/>
        </a:spcBef>
        <a:spcAft>
          <a:spcPct val="0"/>
        </a:spcAft>
        <a:defRPr sz="2000" b="1">
          <a:solidFill>
            <a:srgbClr val="0000CC"/>
          </a:solidFill>
          <a:latin typeface="Arial" charset="0"/>
        </a:defRPr>
      </a:lvl9pPr>
    </p:titleStyle>
    <p:bodyStyle>
      <a:lvl1pPr marL="290513" indent="-290513" algn="l" rtl="0" eaLnBrk="0" fontAlgn="base" hangingPunct="0">
        <a:spcBef>
          <a:spcPct val="30000"/>
        </a:spcBef>
        <a:spcAft>
          <a:spcPct val="0"/>
        </a:spcAft>
        <a:buClr>
          <a:srgbClr val="00008A"/>
        </a:buClr>
        <a:buFont typeface="Wingdings" pitchFamily="2" charset="2"/>
        <a:buChar char="l"/>
        <a:defRPr sz="1600">
          <a:solidFill>
            <a:srgbClr val="00008A"/>
          </a:solidFill>
          <a:latin typeface="+mn-lt"/>
          <a:ea typeface="+mn-ea"/>
          <a:cs typeface="+mn-cs"/>
        </a:defRPr>
      </a:lvl1pPr>
      <a:lvl2pPr marL="550863" indent="-258763" algn="l" rtl="0" eaLnBrk="0" fontAlgn="base" hangingPunct="0">
        <a:spcBef>
          <a:spcPct val="30000"/>
        </a:spcBef>
        <a:spcAft>
          <a:spcPct val="0"/>
        </a:spcAft>
        <a:buSzPct val="80000"/>
        <a:buFont typeface="Wingdings" pitchFamily="2" charset="2"/>
        <a:buChar char="l"/>
        <a:defRPr sz="1600">
          <a:solidFill>
            <a:schemeClr val="tx1"/>
          </a:solidFill>
          <a:latin typeface="+mn-lt"/>
        </a:defRPr>
      </a:lvl2pPr>
      <a:lvl3pPr marL="768350" indent="-215900" algn="l" rtl="0" eaLnBrk="0" fontAlgn="base" hangingPunct="0">
        <a:spcBef>
          <a:spcPct val="30000"/>
        </a:spcBef>
        <a:spcAft>
          <a:spcPct val="0"/>
        </a:spcAft>
        <a:buChar char="•"/>
        <a:defRPr sz="1600">
          <a:solidFill>
            <a:schemeClr val="tx1"/>
          </a:solidFill>
          <a:latin typeface="+mn-lt"/>
        </a:defRPr>
      </a:lvl3pPr>
      <a:lvl4pPr marL="974725" indent="-196850" algn="l" rtl="0" eaLnBrk="0" fontAlgn="base" hangingPunct="0">
        <a:spcBef>
          <a:spcPct val="30000"/>
        </a:spcBef>
        <a:spcAft>
          <a:spcPct val="0"/>
        </a:spcAft>
        <a:buChar char="–"/>
        <a:defRPr sz="1600">
          <a:solidFill>
            <a:schemeClr val="tx1"/>
          </a:solidFill>
          <a:latin typeface="+mn-lt"/>
        </a:defRPr>
      </a:lvl4pPr>
      <a:lvl5pPr marL="1216025" indent="-239713" algn="l" rtl="0" eaLnBrk="0" fontAlgn="base" hangingPunct="0">
        <a:spcBef>
          <a:spcPct val="30000"/>
        </a:spcBef>
        <a:spcAft>
          <a:spcPct val="0"/>
        </a:spcAft>
        <a:buChar char="»"/>
        <a:defRPr sz="1600">
          <a:solidFill>
            <a:schemeClr val="tx1"/>
          </a:solidFill>
          <a:latin typeface="+mn-lt"/>
        </a:defRPr>
      </a:lvl5pPr>
      <a:lvl6pPr marL="1673225" indent="-239713" algn="l" rtl="0" fontAlgn="base">
        <a:spcBef>
          <a:spcPct val="30000"/>
        </a:spcBef>
        <a:spcAft>
          <a:spcPct val="0"/>
        </a:spcAft>
        <a:buChar char="»"/>
        <a:defRPr sz="1600">
          <a:solidFill>
            <a:schemeClr val="tx1"/>
          </a:solidFill>
          <a:latin typeface="+mn-lt"/>
        </a:defRPr>
      </a:lvl6pPr>
      <a:lvl7pPr marL="2130425" indent="-239713" algn="l" rtl="0" fontAlgn="base">
        <a:spcBef>
          <a:spcPct val="30000"/>
        </a:spcBef>
        <a:spcAft>
          <a:spcPct val="0"/>
        </a:spcAft>
        <a:buChar char="»"/>
        <a:defRPr sz="1600">
          <a:solidFill>
            <a:schemeClr val="tx1"/>
          </a:solidFill>
          <a:latin typeface="+mn-lt"/>
        </a:defRPr>
      </a:lvl7pPr>
      <a:lvl8pPr marL="2587625" indent="-239713" algn="l" rtl="0" fontAlgn="base">
        <a:spcBef>
          <a:spcPct val="30000"/>
        </a:spcBef>
        <a:spcAft>
          <a:spcPct val="0"/>
        </a:spcAft>
        <a:buChar char="»"/>
        <a:defRPr sz="1600">
          <a:solidFill>
            <a:schemeClr val="tx1"/>
          </a:solidFill>
          <a:latin typeface="+mn-lt"/>
        </a:defRPr>
      </a:lvl8pPr>
      <a:lvl9pPr marL="3044825" indent="-239713" algn="l" rtl="0" fontAlgn="base">
        <a:spcBef>
          <a:spcPct val="3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363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LF_Kai" pitchFamily="2" charset="-122"/>
                <a:cs typeface="Arial" charset="0"/>
              </a:defRPr>
            </a:lvl1pPr>
          </a:lstStyle>
          <a:p>
            <a:pPr>
              <a:defRPr/>
            </a:pPr>
            <a:fld id="{3C4B9634-7910-411D-AC39-D7C91EE02B36}" type="datetime1">
              <a:rPr lang="en-US"/>
              <a:pPr>
                <a:defRPr/>
              </a:pPr>
              <a:t>8/23/2017</a:t>
            </a:fld>
            <a:endParaRPr lang="en-US"/>
          </a:p>
        </p:txBody>
      </p:sp>
      <p:sp>
        <p:nvSpPr>
          <p:cNvPr id="3635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LF_Kai" pitchFamily="2" charset="-122"/>
                <a:cs typeface="Arial" charset="0"/>
              </a:defRPr>
            </a:lvl1pPr>
          </a:lstStyle>
          <a:p>
            <a:pPr>
              <a:defRPr/>
            </a:pPr>
            <a:endParaRPr lang="en-GB"/>
          </a:p>
        </p:txBody>
      </p:sp>
      <p:sp>
        <p:nvSpPr>
          <p:cNvPr id="363526" name="Rectangle 6"/>
          <p:cNvSpPr>
            <a:spLocks noGrp="1" noChangeArrowheads="1"/>
          </p:cNvSpPr>
          <p:nvPr>
            <p:ph type="sldNum" sz="quarter" idx="4"/>
          </p:nvPr>
        </p:nvSpPr>
        <p:spPr bwMode="auto">
          <a:xfrm>
            <a:off x="6892925" y="64103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LF_Kai" pitchFamily="2" charset="-122"/>
                <a:cs typeface="Arial" charset="0"/>
              </a:defRPr>
            </a:lvl1pPr>
          </a:lstStyle>
          <a:p>
            <a:pPr>
              <a:defRPr/>
            </a:pPr>
            <a:r>
              <a:rPr lang="en-US"/>
              <a:t> Page </a:t>
            </a:r>
            <a:fld id="{07EEFA7F-8797-4329-9159-48AF74DB15A6}" type="slidenum">
              <a:rPr lang="en-US"/>
              <a:pPr>
                <a:defRPr/>
              </a:pPr>
              <a:t>‹#›</a:t>
            </a:fld>
            <a:endParaRPr lang="en-US"/>
          </a:p>
        </p:txBody>
      </p:sp>
      <p:sp>
        <p:nvSpPr>
          <p:cNvPr id="2055" name="Line 8"/>
          <p:cNvSpPr>
            <a:spLocks noChangeShapeType="1"/>
          </p:cNvSpPr>
          <p:nvPr/>
        </p:nvSpPr>
        <p:spPr bwMode="auto">
          <a:xfrm>
            <a:off x="0" y="6362700"/>
            <a:ext cx="9144000" cy="0"/>
          </a:xfrm>
          <a:prstGeom prst="line">
            <a:avLst/>
          </a:prstGeom>
          <a:noFill/>
          <a:ln w="9525">
            <a:solidFill>
              <a:srgbClr val="666699"/>
            </a:solidFill>
            <a:round/>
            <a:headEnd/>
            <a:tailEnd/>
          </a:ln>
        </p:spPr>
        <p:txBody>
          <a:bodyPr/>
          <a:lstStyle/>
          <a:p>
            <a:pPr>
              <a:defRPr/>
            </a:pPr>
            <a:endParaRPr lang="en-GB"/>
          </a:p>
        </p:txBody>
      </p:sp>
      <p:sp>
        <p:nvSpPr>
          <p:cNvPr id="2056" name="Line 9"/>
          <p:cNvSpPr>
            <a:spLocks noChangeShapeType="1"/>
          </p:cNvSpPr>
          <p:nvPr/>
        </p:nvSpPr>
        <p:spPr bwMode="auto">
          <a:xfrm>
            <a:off x="0" y="604838"/>
            <a:ext cx="9144000" cy="0"/>
          </a:xfrm>
          <a:prstGeom prst="line">
            <a:avLst/>
          </a:prstGeom>
          <a:noFill/>
          <a:ln w="9525">
            <a:solidFill>
              <a:srgbClr val="333399"/>
            </a:solidFill>
            <a:round/>
            <a:headEnd/>
            <a:tailEnd/>
          </a:ln>
        </p:spPr>
        <p:txBody>
          <a:bodyPr/>
          <a:lstStyle/>
          <a:p>
            <a:pPr>
              <a:defRPr/>
            </a:pPr>
            <a:endParaRPr lang="en-GB"/>
          </a:p>
        </p:txBody>
      </p:sp>
      <p:pic>
        <p:nvPicPr>
          <p:cNvPr id="2057" name="Picture 11"/>
          <p:cNvPicPr>
            <a:picLocks noChangeAspect="1" noChangeArrowheads="1"/>
          </p:cNvPicPr>
          <p:nvPr/>
        </p:nvPicPr>
        <p:blipFill>
          <a:blip r:embed="rId13" cstate="print"/>
          <a:srcRect/>
          <a:stretch>
            <a:fillRect/>
          </a:stretch>
        </p:blipFill>
        <p:spPr bwMode="auto">
          <a:xfrm>
            <a:off x="7146925" y="66675"/>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ransition spd="slow">
    <p:wipe dir="r"/>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nal"/>
          <p:cNvPicPr>
            <a:picLocks noChangeAspect="1" noChangeArrowheads="1"/>
          </p:cNvPicPr>
          <p:nvPr/>
        </p:nvPicPr>
        <p:blipFill>
          <a:blip r:embed="rId3" cstate="print"/>
          <a:srcRect l="30034" t="31738" r="30367" b="15631"/>
          <a:stretch>
            <a:fillRect/>
          </a:stretch>
        </p:blipFill>
        <p:spPr bwMode="gray">
          <a:xfrm>
            <a:off x="812800" y="1243013"/>
            <a:ext cx="4251325" cy="4649787"/>
          </a:xfrm>
          <a:prstGeom prst="rect">
            <a:avLst/>
          </a:prstGeom>
          <a:noFill/>
          <a:ln w="9525">
            <a:noFill/>
            <a:miter lim="800000"/>
            <a:headEnd/>
            <a:tailEnd/>
          </a:ln>
        </p:spPr>
      </p:pic>
      <p:sp>
        <p:nvSpPr>
          <p:cNvPr id="8195" name="Rectangle 3"/>
          <p:cNvSpPr>
            <a:spLocks noChangeArrowheads="1"/>
          </p:cNvSpPr>
          <p:nvPr/>
        </p:nvSpPr>
        <p:spPr bwMode="gray">
          <a:xfrm>
            <a:off x="5205413" y="2205038"/>
            <a:ext cx="3938587" cy="2308225"/>
          </a:xfrm>
          <a:prstGeom prst="rect">
            <a:avLst/>
          </a:prstGeom>
          <a:noFill/>
          <a:ln w="9525">
            <a:noFill/>
            <a:miter lim="800000"/>
            <a:headEnd/>
            <a:tailEnd/>
          </a:ln>
        </p:spPr>
        <p:txBody>
          <a:bodyPr>
            <a:spAutoFit/>
          </a:bodyPr>
          <a:lstStyle/>
          <a:p>
            <a:pPr eaLnBrk="0" hangingPunct="0">
              <a:spcBef>
                <a:spcPct val="50000"/>
              </a:spcBef>
              <a:defRPr/>
            </a:pPr>
            <a:endParaRPr lang="en-GB" sz="2400" b="1" dirty="0">
              <a:latin typeface="Arial" charset="0"/>
              <a:ea typeface="LF_Kai" pitchFamily="65" charset="-120"/>
              <a:cs typeface="+mn-cs"/>
            </a:endParaRPr>
          </a:p>
          <a:p>
            <a:pPr algn="ctr" eaLnBrk="0" hangingPunct="0">
              <a:defRPr/>
            </a:pPr>
            <a:r>
              <a:rPr lang="en-GB" sz="2400" dirty="0">
                <a:latin typeface="+mj-lt"/>
                <a:ea typeface="LF_Kai" pitchFamily="2" charset="-122"/>
                <a:cs typeface="Arial" charset="0"/>
              </a:rPr>
              <a:t>PV Crystalox Solar plc</a:t>
            </a:r>
          </a:p>
          <a:p>
            <a:pPr algn="ctr" eaLnBrk="0" hangingPunct="0">
              <a:defRPr/>
            </a:pPr>
            <a:endParaRPr lang="en-GB" sz="2400" dirty="0">
              <a:latin typeface="+mj-lt"/>
              <a:ea typeface="LF_Kai" pitchFamily="2" charset="-122"/>
              <a:cs typeface="Arial" charset="0"/>
            </a:endParaRPr>
          </a:p>
          <a:p>
            <a:pPr algn="ctr" eaLnBrk="0" hangingPunct="0">
              <a:defRPr/>
            </a:pPr>
            <a:r>
              <a:rPr lang="en-GB" sz="2400" dirty="0" smtClean="0">
                <a:latin typeface="+mj-lt"/>
                <a:ea typeface="LF_Kai" pitchFamily="2" charset="-122"/>
                <a:cs typeface="Arial" charset="0"/>
              </a:rPr>
              <a:t>2017 </a:t>
            </a:r>
            <a:r>
              <a:rPr lang="en-GB" sz="2400" dirty="0">
                <a:latin typeface="+mj-lt"/>
                <a:ea typeface="LF_Kai" pitchFamily="2" charset="-122"/>
                <a:cs typeface="Arial" charset="0"/>
              </a:rPr>
              <a:t>Interim Results</a:t>
            </a:r>
          </a:p>
          <a:p>
            <a:pPr algn="ctr" eaLnBrk="0" hangingPunct="0">
              <a:defRPr/>
            </a:pPr>
            <a:endParaRPr lang="en-GB" sz="2400" dirty="0">
              <a:latin typeface="+mj-lt"/>
              <a:ea typeface="LF_Kai" pitchFamily="2" charset="-122"/>
              <a:cs typeface="Arial" charset="0"/>
            </a:endParaRPr>
          </a:p>
          <a:p>
            <a:pPr algn="ctr" eaLnBrk="0" hangingPunct="0">
              <a:defRPr/>
            </a:pPr>
            <a:r>
              <a:rPr lang="en-GB" sz="2400" dirty="0" smtClean="0">
                <a:latin typeface="+mj-lt"/>
                <a:ea typeface="LF_Kai" pitchFamily="2" charset="-122"/>
                <a:cs typeface="Arial" charset="0"/>
              </a:rPr>
              <a:t>24 </a:t>
            </a:r>
            <a:r>
              <a:rPr lang="en-GB" sz="2400" dirty="0">
                <a:latin typeface="+mj-lt"/>
                <a:ea typeface="LF_Kai" pitchFamily="2" charset="-122"/>
                <a:cs typeface="Arial" charset="0"/>
              </a:rPr>
              <a:t>August </a:t>
            </a:r>
            <a:r>
              <a:rPr lang="en-GB" sz="2400" dirty="0" smtClean="0">
                <a:latin typeface="+mj-lt"/>
                <a:ea typeface="LF_Kai" pitchFamily="2" charset="-122"/>
                <a:cs typeface="Arial" charset="0"/>
              </a:rPr>
              <a:t>2017</a:t>
            </a:r>
            <a:endParaRPr lang="en-GB" sz="2400" dirty="0">
              <a:latin typeface="+mj-lt"/>
              <a:ea typeface="LF_Kai" pitchFamily="2" charset="-122"/>
              <a:cs typeface="Arial"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684213" y="115888"/>
            <a:ext cx="5400675" cy="461665"/>
          </a:xfrm>
          <a:prstGeom prst="rect">
            <a:avLst/>
          </a:prstGeom>
          <a:noFill/>
          <a:ln w="9525">
            <a:noFill/>
            <a:miter lim="800000"/>
            <a:headEnd/>
            <a:tailEnd/>
          </a:ln>
        </p:spPr>
        <p:txBody>
          <a:bodyPr>
            <a:spAutoFit/>
          </a:bodyPr>
          <a:lstStyle/>
          <a:p>
            <a:pPr algn="ctr" eaLnBrk="0" hangingPunct="0">
              <a:defRPr/>
            </a:pPr>
            <a:r>
              <a:rPr lang="en-GB" sz="2400" dirty="0" smtClean="0">
                <a:latin typeface="+mj-lt"/>
                <a:ea typeface="LF_Kai" pitchFamily="2" charset="-122"/>
                <a:cs typeface="Arial" charset="0"/>
              </a:rPr>
              <a:t>Summary consolidated cash flow</a:t>
            </a:r>
            <a:endParaRPr lang="en-US" sz="2400" dirty="0">
              <a:latin typeface="+mj-lt"/>
              <a:ea typeface="LF_Kai" pitchFamily="2" charset="-122"/>
              <a:cs typeface="Arial" charset="0"/>
            </a:endParaRPr>
          </a:p>
        </p:txBody>
      </p:sp>
      <p:sp>
        <p:nvSpPr>
          <p:cNvPr id="5" name="Slide Number Placeholder 4"/>
          <p:cNvSpPr>
            <a:spLocks noGrp="1"/>
          </p:cNvSpPr>
          <p:nvPr>
            <p:ph type="sldNum" sz="quarter" idx="12"/>
          </p:nvPr>
        </p:nvSpPr>
        <p:spPr/>
        <p:txBody>
          <a:bodyPr/>
          <a:lstStyle/>
          <a:p>
            <a:pPr>
              <a:defRPr/>
            </a:pPr>
            <a:r>
              <a:rPr lang="en-US" smtClean="0"/>
              <a:t> Page </a:t>
            </a:r>
            <a:fld id="{4CD670FD-2F33-4667-BA8E-D404DF55C1B7}" type="slidenum">
              <a:rPr lang="en-US" smtClean="0"/>
              <a:pPr>
                <a:defRPr/>
              </a:pPr>
              <a:t>9</a:t>
            </a:fld>
            <a:endParaRPr lang="en-US"/>
          </a:p>
        </p:txBody>
      </p:sp>
      <p:graphicFrame>
        <p:nvGraphicFramePr>
          <p:cNvPr id="9" name="Group 64"/>
          <p:cNvGraphicFramePr>
            <a:graphicFrameLocks noGrp="1"/>
          </p:cNvGraphicFramePr>
          <p:nvPr/>
        </p:nvGraphicFramePr>
        <p:xfrm>
          <a:off x="107950" y="765175"/>
          <a:ext cx="8496747" cy="4561849"/>
        </p:xfrm>
        <a:graphic>
          <a:graphicData uri="http://schemas.openxmlformats.org/drawingml/2006/table">
            <a:tbl>
              <a:tblPr/>
              <a:tblGrid>
                <a:gridCol w="5327535"/>
                <a:gridCol w="1055903"/>
                <a:gridCol w="1055903"/>
                <a:gridCol w="1057406"/>
              </a:tblGrid>
              <a:tr h="338340">
                <a:tc>
                  <a:txBody>
                    <a:bodyPr/>
                    <a:lstStyle/>
                    <a:p>
                      <a:pPr marL="0" marR="0" lvl="0" indent="0" algn="l" defTabSz="914400" rtl="0" eaLnBrk="1" fontAlgn="base" latinLnBrk="0" hangingPunct="1">
                        <a:lnSpc>
                          <a:spcPct val="100000"/>
                        </a:lnSpc>
                        <a:spcBef>
                          <a:spcPct val="30000"/>
                        </a:spcBef>
                        <a:spcAft>
                          <a:spcPct val="0"/>
                        </a:spcAft>
                        <a:buClr>
                          <a:srgbClr val="00008A"/>
                        </a:buClr>
                        <a:buSzTx/>
                        <a:buFont typeface="Wingdings" pitchFamily="2" charset="2"/>
                        <a:buNone/>
                        <a:tabLst/>
                      </a:pPr>
                      <a:r>
                        <a:rPr kumimoji="0" lang="en-GB" sz="1400" b="1" i="0" u="none" strike="noStrike" cap="none" normalizeH="0" baseline="0" dirty="0" smtClean="0">
                          <a:ln>
                            <a:noFill/>
                          </a:ln>
                          <a:solidFill>
                            <a:srgbClr val="0000CC"/>
                          </a:solidFill>
                          <a:effectLst/>
                          <a:latin typeface="Arial" charset="0"/>
                          <a:ea typeface="LF_Kai" pitchFamily="2" charset="-122"/>
                          <a:cs typeface="Arial" charset="0"/>
                        </a:rPr>
                        <a:t>Summary cash flow analysis (€m)</a:t>
                      </a:r>
                    </a:p>
                  </a:txBody>
                  <a:tcPr marL="46800" marR="46800" marT="46800" marB="46800" anchor="ctr" horzOverflow="overflow">
                    <a:lnL>
                      <a:noFill/>
                    </a:lnL>
                    <a:lnR>
                      <a:noFill/>
                    </a:lnR>
                    <a:lnT>
                      <a:noFill/>
                    </a:lnT>
                    <a:lnB w="12700" cap="flat" cmpd="sng" algn="ctr">
                      <a:solidFill>
                        <a:srgbClr val="00008A"/>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30-Jun-17</a:t>
                      </a:r>
                    </a:p>
                  </a:txBody>
                  <a:tcPr marL="46800" marR="46800" marT="46800" marB="46800" anchor="ctr" horzOverflow="overflow">
                    <a:lnL>
                      <a:noFill/>
                    </a:lnL>
                    <a:lnR>
                      <a:noFill/>
                    </a:lnR>
                    <a:lnT>
                      <a:noFill/>
                    </a:lnT>
                    <a:lnB w="12700" cap="flat" cmpd="sng" algn="ctr">
                      <a:solidFill>
                        <a:srgbClr val="00008A"/>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30-Jun-16</a:t>
                      </a:r>
                    </a:p>
                  </a:txBody>
                  <a:tcPr marL="46800" marR="46800" marT="46800" marB="46800" anchor="ctr" horzOverflow="overflow">
                    <a:lnL>
                      <a:noFill/>
                    </a:lnL>
                    <a:lnR>
                      <a:noFill/>
                    </a:lnR>
                    <a:lnT>
                      <a:noFill/>
                    </a:lnT>
                    <a:lnB w="12700" cap="flat" cmpd="sng" algn="ctr">
                      <a:solidFill>
                        <a:srgbClr val="00008A"/>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31-Dec-16</a:t>
                      </a:r>
                    </a:p>
                  </a:txBody>
                  <a:tcPr marL="46800" marR="46800" marT="46800" marB="46800" anchor="ctr" horzOverflow="overflow">
                    <a:lnL>
                      <a:noFill/>
                    </a:lnL>
                    <a:lnR>
                      <a:noFill/>
                    </a:lnR>
                    <a:lnT>
                      <a:noFill/>
                    </a:lnT>
                    <a:lnB w="12700" cap="flat" cmpd="sng" algn="ctr">
                      <a:solidFill>
                        <a:srgbClr val="00008A"/>
                      </a:solidFill>
                      <a:prstDash val="solid"/>
                      <a:round/>
                      <a:headEnd type="none" w="med" len="med"/>
                      <a:tailEnd type="none" w="med" len="med"/>
                    </a:lnB>
                    <a:lnTlToBr>
                      <a:noFill/>
                    </a:lnTlToBr>
                    <a:lnBlToTr>
                      <a:noFill/>
                    </a:lnBlToTr>
                    <a:noFill/>
                  </a:tcPr>
                </a:tc>
              </a:tr>
              <a:tr h="338340">
                <a:tc>
                  <a:txBody>
                    <a:bodyPr/>
                    <a:lstStyle/>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endParaRPr kumimoji="0" lang="de-DE" sz="1400" b="1" i="0" u="none" strike="noStrike" kern="1200" cap="none" normalizeH="0" baseline="0" dirty="0" smtClean="0">
                        <a:ln>
                          <a:noFill/>
                        </a:ln>
                        <a:solidFill>
                          <a:srgbClr val="0000CC"/>
                        </a:solidFill>
                        <a:effectLst/>
                        <a:latin typeface="Arial" charset="0"/>
                        <a:ea typeface="LF_Kai" pitchFamily="2" charset="-122"/>
                        <a:cs typeface="+mn-cs"/>
                      </a:endParaRP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kern="1200" cap="none" normalizeH="0" baseline="0" dirty="0" smtClean="0">
                          <a:ln>
                            <a:noFill/>
                          </a:ln>
                          <a:solidFill>
                            <a:srgbClr val="0000CC"/>
                          </a:solidFill>
                          <a:effectLst/>
                          <a:latin typeface="Arial" charset="0"/>
                          <a:ea typeface="LF_Kai" pitchFamily="2" charset="-122"/>
                          <a:cs typeface="+mn-cs"/>
                        </a:rPr>
                        <a:t>Operating cash pre-working capital after taxes</a:t>
                      </a:r>
                    </a:p>
                  </a:txBody>
                  <a:tcPr marL="46800" marR="46800" marT="46800" marB="46800" anchor="ctr" horzOverflow="overflow">
                    <a:lnL>
                      <a:noFill/>
                    </a:lnL>
                    <a:lnR>
                      <a:noFill/>
                    </a:lnR>
                    <a:lnT w="12700" cap="flat" cmpd="sng" algn="ctr">
                      <a:solidFill>
                        <a:srgbClr val="00008A"/>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rgbClr val="0000CC"/>
                        </a:solidFill>
                        <a:effectLst/>
                        <a:latin typeface="Arial" charset="0"/>
                        <a:ea typeface="LF_Kai" pitchFamily="2" charset="-122"/>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(3.3)</a:t>
                      </a:r>
                    </a:p>
                  </a:txBody>
                  <a:tcPr marL="46800" marR="46800" marT="46800" marB="46800" anchor="ctr" horzOverflow="overflow">
                    <a:lnL>
                      <a:noFill/>
                    </a:lnL>
                    <a:lnR>
                      <a:noFill/>
                    </a:lnR>
                    <a:lnT w="12700" cap="flat" cmpd="sng" algn="ctr">
                      <a:solidFill>
                        <a:srgbClr val="00008A"/>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rgbClr val="0000CC"/>
                        </a:solidFill>
                        <a:effectLst/>
                        <a:latin typeface="Arial" charset="0"/>
                        <a:ea typeface="LF_Kai" pitchFamily="2" charset="-122"/>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5.2</a:t>
                      </a:r>
                    </a:p>
                  </a:txBody>
                  <a:tcPr marL="46800" marR="46800" marT="46800" marB="46800" anchor="ctr" horzOverflow="overflow">
                    <a:lnL>
                      <a:noFill/>
                    </a:lnL>
                    <a:lnR>
                      <a:noFill/>
                    </a:lnR>
                    <a:lnT w="12700" cap="flat" cmpd="sng" algn="ctr">
                      <a:solidFill>
                        <a:srgbClr val="00008A"/>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rgbClr val="0000CC"/>
                        </a:solidFill>
                        <a:effectLst/>
                        <a:latin typeface="Arial" charset="0"/>
                        <a:ea typeface="LF_Kai" pitchFamily="2" charset="-122"/>
                        <a:cs typeface="Arial" charset="0"/>
                      </a:endParaRPr>
                    </a:p>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2.7</a:t>
                      </a:r>
                    </a:p>
                  </a:txBody>
                  <a:tcPr marL="46800" marR="46800" marT="46800" marB="46800" anchor="ctr" horzOverflow="overflow">
                    <a:lnL>
                      <a:noFill/>
                    </a:lnL>
                    <a:lnR>
                      <a:noFill/>
                    </a:lnR>
                    <a:lnT w="12700" cap="flat" cmpd="sng" algn="ctr">
                      <a:solidFill>
                        <a:srgbClr val="00008A"/>
                      </a:solidFill>
                      <a:prstDash val="solid"/>
                      <a:round/>
                      <a:headEnd type="none" w="med" len="med"/>
                      <a:tailEnd type="none" w="med" len="med"/>
                    </a:lnT>
                    <a:lnB>
                      <a:noFill/>
                    </a:lnB>
                    <a:lnTlToBr>
                      <a:noFill/>
                    </a:lnTlToBr>
                    <a:lnBlToTr>
                      <a:noFill/>
                    </a:lnBlToTr>
                    <a:noFill/>
                  </a:tcPr>
                </a:tc>
              </a:tr>
              <a:tr h="808683">
                <a:tc>
                  <a:txBody>
                    <a:bodyPr/>
                    <a:lstStyle/>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endParaRPr kumimoji="0" lang="de-DE" sz="1400" b="0" i="0" u="none" strike="noStrike" kern="1200" cap="none" normalizeH="0" baseline="0" dirty="0" smtClean="0">
                        <a:ln>
                          <a:noFill/>
                        </a:ln>
                        <a:solidFill>
                          <a:srgbClr val="0000CC"/>
                        </a:solidFill>
                        <a:effectLst/>
                        <a:latin typeface="Arial" charset="0"/>
                        <a:ea typeface="LF_Kai" pitchFamily="2" charset="-122"/>
                        <a:cs typeface="+mn-cs"/>
                      </a:endParaRP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kern="1200" cap="none" normalizeH="0" baseline="0" dirty="0" smtClean="0">
                          <a:ln>
                            <a:noFill/>
                          </a:ln>
                          <a:solidFill>
                            <a:srgbClr val="0000CC"/>
                          </a:solidFill>
                          <a:effectLst/>
                          <a:latin typeface="Arial" charset="0"/>
                          <a:ea typeface="LF_Kai" pitchFamily="2" charset="-122"/>
                          <a:cs typeface="+mn-cs"/>
                        </a:rPr>
                        <a:t>Changes in working capital</a:t>
                      </a: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kern="1200" cap="none" normalizeH="0" baseline="0" dirty="0" smtClean="0">
                          <a:ln>
                            <a:noFill/>
                          </a:ln>
                          <a:solidFill>
                            <a:srgbClr val="0000CC"/>
                          </a:solidFill>
                          <a:effectLst/>
                          <a:latin typeface="Arial" charset="0"/>
                          <a:ea typeface="LF_Kai" pitchFamily="2" charset="-122"/>
                          <a:cs typeface="+mn-cs"/>
                        </a:rPr>
                        <a:t>Exchange difference</a:t>
                      </a: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kern="1200" cap="none" normalizeH="0" baseline="0" dirty="0" smtClean="0">
                          <a:ln>
                            <a:noFill/>
                          </a:ln>
                          <a:solidFill>
                            <a:srgbClr val="0000CC"/>
                          </a:solidFill>
                          <a:effectLst/>
                          <a:latin typeface="Arial" charset="0"/>
                          <a:ea typeface="LF_Kai" pitchFamily="2" charset="-122"/>
                          <a:cs typeface="+mn-cs"/>
                        </a:rPr>
                        <a:t>Net cash flows in investing activities</a:t>
                      </a: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ts val="840"/>
                        </a:spcBef>
                        <a:spcAft>
                          <a:spcPct val="0"/>
                        </a:spcAft>
                        <a:buClrTx/>
                        <a:buSzTx/>
                        <a:buFontTx/>
                        <a:buNone/>
                        <a:tabLst/>
                      </a:pPr>
                      <a:endParaRPr kumimoji="0" lang="de-DE" sz="1400" b="0" i="0" u="none" strike="noStrike" cap="none" normalizeH="0" baseline="0" dirty="0" smtClean="0">
                        <a:ln>
                          <a:noFill/>
                        </a:ln>
                        <a:solidFill>
                          <a:srgbClr val="0000CC"/>
                        </a:solidFill>
                        <a:effectLst/>
                        <a:latin typeface="Arial" charset="0"/>
                        <a:ea typeface="LF_Kai" pitchFamily="2" charset="-122"/>
                        <a:cs typeface="Arial" charset="0"/>
                      </a:endParaRPr>
                    </a:p>
                    <a:p>
                      <a:pPr marL="0" marR="0" lvl="0" indent="0" algn="r" defTabSz="914400" rtl="0" eaLnBrk="1" fontAlgn="b" latinLnBrk="0" hangingPunct="1">
                        <a:lnSpc>
                          <a:spcPct val="100000"/>
                        </a:lnSpc>
                        <a:spcBef>
                          <a:spcPts val="84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3.1</a:t>
                      </a:r>
                    </a:p>
                    <a:p>
                      <a:pPr marL="0" marR="0" lvl="0" indent="0" algn="r" defTabSz="914400" rtl="0" eaLnBrk="1" fontAlgn="b" latinLnBrk="0" hangingPunct="1">
                        <a:lnSpc>
                          <a:spcPct val="100000"/>
                        </a:lnSpc>
                        <a:spcBef>
                          <a:spcPts val="84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(0.7)</a:t>
                      </a:r>
                    </a:p>
                    <a:p>
                      <a:pPr marL="0" marR="0" lvl="0" indent="0" algn="r" defTabSz="914400" rtl="0" eaLnBrk="1" fontAlgn="b" latinLnBrk="0" hangingPunct="1">
                        <a:lnSpc>
                          <a:spcPct val="100000"/>
                        </a:lnSpc>
                        <a:spcBef>
                          <a:spcPts val="84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a:t>
                      </a: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ts val="840"/>
                        </a:spcBef>
                        <a:spcAft>
                          <a:spcPct val="0"/>
                        </a:spcAft>
                        <a:buClrTx/>
                        <a:buSzTx/>
                        <a:buFontTx/>
                        <a:buNone/>
                        <a:tabLst/>
                      </a:pPr>
                      <a:endParaRPr kumimoji="0" lang="de-DE" sz="1400" b="0" i="0" u="none" strike="noStrike" cap="none" normalizeH="0" baseline="0" dirty="0" smtClean="0">
                        <a:ln>
                          <a:noFill/>
                        </a:ln>
                        <a:solidFill>
                          <a:srgbClr val="0000CC"/>
                        </a:solidFill>
                        <a:effectLst/>
                        <a:latin typeface="Arial" charset="0"/>
                        <a:ea typeface="LF_Kai" pitchFamily="2" charset="-122"/>
                        <a:cs typeface="Arial" charset="0"/>
                      </a:endParaRPr>
                    </a:p>
                    <a:p>
                      <a:pPr marL="0" marR="0" lvl="0" indent="0" algn="r" defTabSz="914400" rtl="0" eaLnBrk="1" fontAlgn="b" latinLnBrk="0" hangingPunct="1">
                        <a:lnSpc>
                          <a:spcPct val="100000"/>
                        </a:lnSpc>
                        <a:spcBef>
                          <a:spcPts val="84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8.2</a:t>
                      </a:r>
                    </a:p>
                    <a:p>
                      <a:pPr marL="0" marR="0" lvl="0" indent="0" algn="r" defTabSz="914400" rtl="0" eaLnBrk="1" fontAlgn="b" latinLnBrk="0" hangingPunct="1">
                        <a:lnSpc>
                          <a:spcPct val="100000"/>
                        </a:lnSpc>
                        <a:spcBef>
                          <a:spcPts val="84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(1.2)</a:t>
                      </a:r>
                    </a:p>
                    <a:p>
                      <a:pPr marL="0" marR="0" lvl="0" indent="0" algn="r" defTabSz="914400" rtl="0" eaLnBrk="1" fontAlgn="b" latinLnBrk="0" hangingPunct="1">
                        <a:lnSpc>
                          <a:spcPct val="100000"/>
                        </a:lnSpc>
                        <a:spcBef>
                          <a:spcPts val="84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(0.1)</a:t>
                      </a: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ts val="840"/>
                        </a:spcBef>
                        <a:spcAft>
                          <a:spcPct val="0"/>
                        </a:spcAft>
                        <a:buClrTx/>
                        <a:buSzTx/>
                        <a:buFontTx/>
                        <a:buNone/>
                        <a:tabLst/>
                      </a:pPr>
                      <a:endParaRPr kumimoji="0" lang="de-DE" sz="1400" b="0" i="0" u="none" strike="noStrike" cap="none" normalizeH="0" baseline="0" dirty="0" smtClean="0">
                        <a:ln>
                          <a:noFill/>
                        </a:ln>
                        <a:solidFill>
                          <a:srgbClr val="0000CC"/>
                        </a:solidFill>
                        <a:effectLst/>
                        <a:latin typeface="Arial" charset="0"/>
                        <a:ea typeface="LF_Kai" pitchFamily="2" charset="-122"/>
                        <a:cs typeface="Arial" charset="0"/>
                      </a:endParaRPr>
                    </a:p>
                    <a:p>
                      <a:pPr marL="0" marR="0" lvl="0" indent="0" algn="r" defTabSz="914400" rtl="0" eaLnBrk="1" fontAlgn="b" latinLnBrk="0" hangingPunct="1">
                        <a:lnSpc>
                          <a:spcPct val="100000"/>
                        </a:lnSpc>
                        <a:spcBef>
                          <a:spcPts val="84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15.2</a:t>
                      </a:r>
                    </a:p>
                    <a:p>
                      <a:pPr marL="0" marR="0" lvl="0" indent="0" algn="r" defTabSz="914400" rtl="0" eaLnBrk="1" fontAlgn="b" latinLnBrk="0" hangingPunct="1">
                        <a:lnSpc>
                          <a:spcPct val="100000"/>
                        </a:lnSpc>
                        <a:spcBef>
                          <a:spcPts val="84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(1.7)</a:t>
                      </a:r>
                    </a:p>
                    <a:p>
                      <a:pPr marL="0" marR="0" lvl="0" indent="0" algn="r" defTabSz="914400" rtl="0" eaLnBrk="1" fontAlgn="b" latinLnBrk="0" hangingPunct="1">
                        <a:lnSpc>
                          <a:spcPct val="100000"/>
                        </a:lnSpc>
                        <a:spcBef>
                          <a:spcPts val="84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(0.1)</a:t>
                      </a:r>
                    </a:p>
                  </a:txBody>
                  <a:tcPr marL="46800" marR="46800" marT="46800" marB="46800" anchor="ctr" horzOverflow="overflow">
                    <a:lnL>
                      <a:noFill/>
                    </a:lnL>
                    <a:lnR>
                      <a:noFill/>
                    </a:lnR>
                    <a:lnT>
                      <a:noFill/>
                    </a:lnT>
                    <a:lnB>
                      <a:noFill/>
                    </a:lnB>
                    <a:lnTlToBr>
                      <a:noFill/>
                    </a:lnTlToBr>
                    <a:lnBlToTr>
                      <a:noFill/>
                    </a:lnBlToTr>
                    <a:noFill/>
                  </a:tcPr>
                </a:tc>
              </a:tr>
              <a:tr h="575421">
                <a:tc>
                  <a:txBody>
                    <a:bodyPr/>
                    <a:lstStyle/>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kern="1200" cap="none" normalizeH="0" baseline="0" dirty="0" smtClean="0">
                          <a:ln>
                            <a:noFill/>
                          </a:ln>
                          <a:solidFill>
                            <a:srgbClr val="0000CC"/>
                          </a:solidFill>
                          <a:effectLst/>
                          <a:latin typeface="Arial" charset="0"/>
                          <a:ea typeface="LF_Kai" pitchFamily="2" charset="-122"/>
                          <a:cs typeface="+mn-cs"/>
                        </a:rPr>
                        <a:t>Net change in cash in period</a:t>
                      </a: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(0.9) </a:t>
                      </a: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12.1 </a:t>
                      </a: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16.1 </a:t>
                      </a:r>
                    </a:p>
                  </a:txBody>
                  <a:tcPr marL="46800" marR="46800" marT="46800" marB="46800" anchor="ctr" horzOverflow="overflow">
                    <a:lnL>
                      <a:noFill/>
                    </a:lnL>
                    <a:lnR>
                      <a:noFill/>
                    </a:lnR>
                    <a:lnT>
                      <a:noFill/>
                    </a:lnT>
                    <a:lnB>
                      <a:noFill/>
                    </a:lnB>
                    <a:lnTlToBr>
                      <a:noFill/>
                    </a:lnTlToBr>
                    <a:lnBlToTr>
                      <a:noFill/>
                    </a:lnBlToTr>
                    <a:noFill/>
                  </a:tcPr>
                </a:tc>
              </a:tr>
              <a:tr h="338340">
                <a:tc>
                  <a:txBody>
                    <a:bodyPr/>
                    <a:lstStyle/>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endParaRPr kumimoji="0" lang="en-US" sz="1400" b="0" i="0" u="none" strike="noStrike" kern="1200" cap="none" normalizeH="0" baseline="0" dirty="0" smtClean="0">
                        <a:ln>
                          <a:noFill/>
                        </a:ln>
                        <a:solidFill>
                          <a:srgbClr val="0000CC"/>
                        </a:solidFill>
                        <a:effectLst/>
                        <a:latin typeface="Arial" charset="0"/>
                        <a:ea typeface="LF_Kai" pitchFamily="2" charset="-122"/>
                        <a:cs typeface="+mn-cs"/>
                      </a:endParaRP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CC"/>
                        </a:solidFill>
                        <a:effectLst/>
                        <a:latin typeface="Arial" charset="0"/>
                        <a:ea typeface="LF_Kai" pitchFamily="2" charset="-122"/>
                        <a:cs typeface="Arial" charset="0"/>
                      </a:endParaRP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CC"/>
                        </a:solidFill>
                        <a:effectLst/>
                        <a:latin typeface="Arial" charset="0"/>
                        <a:ea typeface="LF_Kai" pitchFamily="2" charset="-122"/>
                        <a:cs typeface="Arial" charset="0"/>
                      </a:endParaRP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CC"/>
                        </a:solidFill>
                        <a:effectLst/>
                        <a:latin typeface="Arial" charset="0"/>
                        <a:ea typeface="LF_Kai" pitchFamily="2" charset="-122"/>
                        <a:cs typeface="Arial" charset="0"/>
                      </a:endParaRPr>
                    </a:p>
                  </a:txBody>
                  <a:tcPr marL="46800" marR="46800" marT="46800" marB="46800" anchor="ctr" horzOverflow="overflow">
                    <a:lnL>
                      <a:noFill/>
                    </a:lnL>
                    <a:lnR>
                      <a:noFill/>
                    </a:lnR>
                    <a:lnT>
                      <a:noFill/>
                    </a:lnT>
                    <a:lnB>
                      <a:noFill/>
                    </a:lnB>
                    <a:lnTlToBr>
                      <a:noFill/>
                    </a:lnTlToBr>
                    <a:lnBlToTr>
                      <a:noFill/>
                    </a:lnBlToTr>
                    <a:noFill/>
                  </a:tcPr>
                </a:tc>
              </a:tr>
              <a:tr h="353457">
                <a:tc>
                  <a:txBody>
                    <a:bodyPr/>
                    <a:lstStyle/>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kern="1200" cap="none" normalizeH="0" baseline="0" dirty="0" smtClean="0">
                          <a:ln>
                            <a:noFill/>
                          </a:ln>
                          <a:solidFill>
                            <a:srgbClr val="0000CC"/>
                          </a:solidFill>
                          <a:effectLst/>
                          <a:latin typeface="Arial" charset="0"/>
                          <a:ea typeface="LF_Kai" pitchFamily="2" charset="-122"/>
                          <a:cs typeface="+mn-cs"/>
                        </a:rPr>
                        <a:t>Cash and equivalents, start of year</a:t>
                      </a: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28.8 </a:t>
                      </a: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12.7 </a:t>
                      </a: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12.7 </a:t>
                      </a:r>
                    </a:p>
                  </a:txBody>
                  <a:tcPr marL="46800" marR="46800" marT="46800" marB="46800" anchor="ctr" horzOverflow="overflow">
                    <a:lnL>
                      <a:noFill/>
                    </a:lnL>
                    <a:lnR>
                      <a:noFill/>
                    </a:lnR>
                    <a:lnT>
                      <a:noFill/>
                    </a:lnT>
                    <a:lnB>
                      <a:noFill/>
                    </a:lnB>
                    <a:lnTlToBr>
                      <a:noFill/>
                    </a:lnTlToBr>
                    <a:lnBlToTr>
                      <a:noFill/>
                    </a:lnBlToTr>
                    <a:noFill/>
                  </a:tcPr>
                </a:tc>
              </a:tr>
              <a:tr h="338340">
                <a:tc>
                  <a:txBody>
                    <a:bodyPr/>
                    <a:lstStyle/>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kern="1200" cap="none" normalizeH="0" baseline="0" dirty="0" smtClean="0">
                          <a:ln>
                            <a:noFill/>
                          </a:ln>
                          <a:solidFill>
                            <a:srgbClr val="0000CC"/>
                          </a:solidFill>
                          <a:effectLst/>
                          <a:latin typeface="Arial" charset="0"/>
                          <a:ea typeface="LF_Kai" pitchFamily="2" charset="-122"/>
                          <a:cs typeface="+mn-cs"/>
                        </a:rPr>
                        <a:t>Cash and equivalents, end of period</a:t>
                      </a: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27.9 </a:t>
                      </a: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24.8 </a:t>
                      </a: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28.8 </a:t>
                      </a:r>
                    </a:p>
                  </a:txBody>
                  <a:tcPr marL="46800" marR="46800" marT="46800" marB="46800" anchor="ctr" horzOverflow="overflow">
                    <a:lnL>
                      <a:noFill/>
                    </a:lnL>
                    <a:lnR>
                      <a:noFill/>
                    </a:lnR>
                    <a:lnT>
                      <a:noFill/>
                    </a:lnT>
                    <a:lnB>
                      <a:noFill/>
                    </a:lnB>
                    <a:lnTlToBr>
                      <a:noFill/>
                    </a:lnTlToBr>
                    <a:lnBlToTr>
                      <a:noFill/>
                    </a:lnBlToTr>
                    <a:noFill/>
                  </a:tcPr>
                </a:tc>
              </a:tr>
              <a:tr h="35193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8A"/>
                        </a:solidFill>
                        <a:effectLst/>
                        <a:latin typeface="Arial" charset="0"/>
                        <a:ea typeface="LF_Kai" pitchFamily="2" charset="-122"/>
                        <a:cs typeface="Arial" charset="0"/>
                      </a:endParaRP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8A"/>
                        </a:solidFill>
                        <a:effectLst/>
                        <a:latin typeface="Arial" charset="0"/>
                        <a:ea typeface="LF_Kai" pitchFamily="2" charset="-122"/>
                        <a:cs typeface="Arial" charset="0"/>
                      </a:endParaRP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8A"/>
                        </a:solidFill>
                        <a:effectLst/>
                        <a:latin typeface="Arial" charset="0"/>
                        <a:ea typeface="LF_Kai" pitchFamily="2" charset="-122"/>
                        <a:cs typeface="Arial" charset="0"/>
                      </a:endParaRP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8A"/>
                        </a:solidFill>
                        <a:effectLst/>
                        <a:latin typeface="Arial" charset="0"/>
                        <a:ea typeface="LF_Kai" pitchFamily="2" charset="-122"/>
                        <a:cs typeface="Arial" charset="0"/>
                      </a:endParaRPr>
                    </a:p>
                  </a:txBody>
                  <a:tcPr marL="46800" marR="46800" marT="46800" marB="46800" anchor="ctr" horzOverflow="overflow">
                    <a:lnL>
                      <a:noFill/>
                    </a:lnL>
                    <a:lnR>
                      <a:noFill/>
                    </a:lnR>
                    <a:lnT>
                      <a:noFill/>
                    </a:lnT>
                    <a:lnB>
                      <a:noFill/>
                    </a:lnB>
                    <a:lnTlToBr>
                      <a:noFill/>
                    </a:lnTlToBr>
                    <a:lnBlToTr>
                      <a:noFill/>
                    </a:lnBlToTr>
                    <a:noFill/>
                  </a:tcPr>
                </a:tc>
              </a:tr>
              <a:tr h="371936">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008A"/>
                        </a:solidFill>
                        <a:effectLst/>
                        <a:latin typeface="Arial" charset="0"/>
                        <a:ea typeface="LF_Kai" pitchFamily="2" charset="-122"/>
                        <a:cs typeface="Arial" charset="0"/>
                      </a:endParaRP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8A"/>
                        </a:solidFill>
                        <a:effectLst/>
                        <a:latin typeface="Arial" charset="0"/>
                        <a:ea typeface="LF_Kai" pitchFamily="2" charset="-122"/>
                        <a:cs typeface="Arial" charset="0"/>
                      </a:endParaRP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8A"/>
                        </a:solidFill>
                        <a:effectLst/>
                        <a:latin typeface="Arial" charset="0"/>
                        <a:ea typeface="LF_Kai" pitchFamily="2" charset="-122"/>
                        <a:cs typeface="Arial" charset="0"/>
                      </a:endParaRPr>
                    </a:p>
                  </a:txBody>
                  <a:tcPr marL="46800" marR="46800" marT="46800" marB="468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8A"/>
                        </a:solidFill>
                        <a:effectLst/>
                        <a:latin typeface="Arial" charset="0"/>
                        <a:ea typeface="LF_Kai" pitchFamily="2" charset="-122"/>
                        <a:cs typeface="Arial" charset="0"/>
                      </a:endParaRPr>
                    </a:p>
                  </a:txBody>
                  <a:tcPr marL="46800" marR="46800" marT="46800" marB="4680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nal"/>
          <p:cNvPicPr>
            <a:picLocks noChangeAspect="1" noChangeArrowheads="1"/>
          </p:cNvPicPr>
          <p:nvPr/>
        </p:nvPicPr>
        <p:blipFill>
          <a:blip r:embed="rId3" cstate="print"/>
          <a:srcRect l="30034" t="31738" r="30367" b="15631"/>
          <a:stretch>
            <a:fillRect/>
          </a:stretch>
        </p:blipFill>
        <p:spPr bwMode="gray">
          <a:xfrm>
            <a:off x="812800" y="1243013"/>
            <a:ext cx="4251325" cy="4649787"/>
          </a:xfrm>
          <a:prstGeom prst="rect">
            <a:avLst/>
          </a:prstGeom>
          <a:noFill/>
          <a:ln w="9525">
            <a:noFill/>
            <a:miter lim="800000"/>
            <a:headEnd/>
            <a:tailEnd/>
          </a:ln>
        </p:spPr>
      </p:pic>
      <p:sp>
        <p:nvSpPr>
          <p:cNvPr id="25603" name="Rectangle 3"/>
          <p:cNvSpPr>
            <a:spLocks noChangeArrowheads="1"/>
          </p:cNvSpPr>
          <p:nvPr/>
        </p:nvSpPr>
        <p:spPr bwMode="gray">
          <a:xfrm>
            <a:off x="5205413" y="1243013"/>
            <a:ext cx="3938587" cy="822325"/>
          </a:xfrm>
          <a:prstGeom prst="rect">
            <a:avLst/>
          </a:prstGeom>
          <a:noFill/>
          <a:ln w="9525">
            <a:noFill/>
            <a:miter lim="800000"/>
            <a:headEnd/>
            <a:tailEnd/>
          </a:ln>
        </p:spPr>
        <p:txBody>
          <a:bodyPr>
            <a:spAutoFit/>
          </a:bodyPr>
          <a:lstStyle/>
          <a:p>
            <a:pPr eaLnBrk="0" hangingPunct="0">
              <a:spcBef>
                <a:spcPct val="50000"/>
              </a:spcBef>
              <a:defRPr/>
            </a:pPr>
            <a:endParaRPr lang="en-GB" sz="2400" b="1" dirty="0">
              <a:latin typeface="Arial" charset="0"/>
              <a:ea typeface="LF_Kai" pitchFamily="65" charset="-120"/>
              <a:cs typeface="+mn-cs"/>
            </a:endParaRPr>
          </a:p>
          <a:p>
            <a:pPr algn="ctr" eaLnBrk="0" hangingPunct="0">
              <a:defRPr/>
            </a:pPr>
            <a:r>
              <a:rPr lang="en-GB" sz="2400" dirty="0">
                <a:latin typeface="+mj-lt"/>
                <a:ea typeface="LF_Kai" pitchFamily="2" charset="-122"/>
                <a:cs typeface="Arial" charset="0"/>
              </a:rPr>
              <a:t>Global PV Market</a:t>
            </a:r>
          </a:p>
        </p:txBody>
      </p:sp>
      <p:sp>
        <p:nvSpPr>
          <p:cNvPr id="16388" name="Rectangle 3"/>
          <p:cNvSpPr>
            <a:spLocks noChangeArrowheads="1"/>
          </p:cNvSpPr>
          <p:nvPr/>
        </p:nvSpPr>
        <p:spPr bwMode="gray">
          <a:xfrm>
            <a:off x="428625" y="109538"/>
            <a:ext cx="6715125" cy="457200"/>
          </a:xfrm>
          <a:prstGeom prst="rect">
            <a:avLst/>
          </a:prstGeom>
          <a:noFill/>
          <a:ln w="9525">
            <a:noFill/>
            <a:miter lim="800000"/>
            <a:headEnd/>
            <a:tailEnd/>
          </a:ln>
        </p:spPr>
        <p:txBody>
          <a:bodyPr>
            <a:spAutoFit/>
          </a:bodyPr>
          <a:lstStyle/>
          <a:p>
            <a:pPr algn="ctr" eaLnBrk="0" hangingPunct="0"/>
            <a:endParaRPr lang="en-GB" sz="2400">
              <a:solidFill>
                <a:srgbClr val="00008A"/>
              </a:solidFill>
            </a:endParaRP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457200" y="0"/>
            <a:ext cx="6686550" cy="571500"/>
          </a:xfrm>
        </p:spPr>
        <p:txBody>
          <a:bodyPr/>
          <a:lstStyle/>
          <a:p>
            <a:pPr>
              <a:defRPr/>
            </a:pPr>
            <a:r>
              <a:rPr lang="en-GB" sz="2400" kern="1200" dirty="0" smtClean="0">
                <a:solidFill>
                  <a:srgbClr val="0000CC"/>
                </a:solidFill>
                <a:ea typeface="LF_Kai" pitchFamily="2" charset="-122"/>
                <a:cs typeface="Arial" charset="0"/>
              </a:rPr>
              <a:t>  Global PV Demand Forecast (GW)</a:t>
            </a:r>
            <a:endParaRPr lang="en-GB" sz="2400" kern="1200" dirty="0" smtClean="0">
              <a:solidFill>
                <a:srgbClr val="FF0000"/>
              </a:solidFill>
              <a:ea typeface="LF_Kai" pitchFamily="2" charset="-122"/>
              <a:cs typeface="Arial" charset="0"/>
            </a:endParaRPr>
          </a:p>
        </p:txBody>
      </p:sp>
      <p:sp>
        <p:nvSpPr>
          <p:cNvPr id="22531" name="Rectangle 40"/>
          <p:cNvSpPr>
            <a:spLocks noChangeArrowheads="1"/>
          </p:cNvSpPr>
          <p:nvPr/>
        </p:nvSpPr>
        <p:spPr bwMode="gray">
          <a:xfrm>
            <a:off x="0" y="4941168"/>
            <a:ext cx="9144000" cy="2736304"/>
          </a:xfrm>
          <a:prstGeom prst="rect">
            <a:avLst/>
          </a:prstGeom>
          <a:noFill/>
          <a:ln w="9525" algn="ctr">
            <a:noFill/>
            <a:miter lim="800000"/>
            <a:headEnd/>
            <a:tailEnd/>
          </a:ln>
        </p:spPr>
        <p:txBody>
          <a:bodyPr/>
          <a:lstStyle/>
          <a:p>
            <a:pPr>
              <a:defRPr/>
            </a:pPr>
            <a:endParaRPr lang="en-GB" sz="2000" dirty="0">
              <a:latin typeface="Arial" charset="0"/>
              <a:ea typeface="LF_Kai" pitchFamily="2" charset="-122"/>
              <a:cs typeface="Arial" charset="0"/>
            </a:endParaRPr>
          </a:p>
          <a:p>
            <a:pPr marL="290513" indent="-290513">
              <a:spcBef>
                <a:spcPct val="10000"/>
              </a:spcBef>
              <a:buFont typeface="Wingdings" pitchFamily="2" charset="2"/>
              <a:buChar char="l"/>
              <a:defRPr/>
            </a:pPr>
            <a:r>
              <a:rPr lang="en-GB" sz="2000" dirty="0" smtClean="0">
                <a:latin typeface="Arial" charset="0"/>
                <a:ea typeface="LF_Kai" pitchFamily="2" charset="-122"/>
                <a:cs typeface="Arial" charset="0"/>
              </a:rPr>
              <a:t>Modest growth expected for 2017 global PV installations</a:t>
            </a:r>
            <a:endParaRPr lang="en-GB" sz="2000" dirty="0">
              <a:latin typeface="Arial" charset="0"/>
              <a:ea typeface="LF_Kai" pitchFamily="2" charset="-122"/>
              <a:cs typeface="Arial" charset="0"/>
            </a:endParaRPr>
          </a:p>
          <a:p>
            <a:pPr marL="747713" lvl="1" indent="-290513">
              <a:lnSpc>
                <a:spcPct val="150000"/>
              </a:lnSpc>
              <a:spcBef>
                <a:spcPct val="10000"/>
              </a:spcBef>
              <a:buSzPct val="60000"/>
              <a:buFont typeface="Wingdings" pitchFamily="2" charset="2"/>
              <a:buChar char="l"/>
              <a:defRPr/>
            </a:pPr>
            <a:r>
              <a:rPr lang="en-GB" sz="1600" dirty="0" smtClean="0">
                <a:solidFill>
                  <a:schemeClr val="tx1"/>
                </a:solidFill>
                <a:cs typeface="Arial" pitchFamily="34" charset="0"/>
              </a:rPr>
              <a:t>85GW forecast for 2017-up 4% on 2016</a:t>
            </a:r>
          </a:p>
          <a:p>
            <a:pPr marL="747713" lvl="1" indent="-290513">
              <a:lnSpc>
                <a:spcPct val="150000"/>
              </a:lnSpc>
              <a:spcBef>
                <a:spcPct val="10000"/>
              </a:spcBef>
              <a:buSzPct val="60000"/>
              <a:buFont typeface="Wingdings" pitchFamily="2" charset="2"/>
              <a:buChar char="l"/>
              <a:defRPr/>
            </a:pPr>
            <a:r>
              <a:rPr lang="en-GB" sz="1600" dirty="0" smtClean="0">
                <a:solidFill>
                  <a:schemeClr val="tx1"/>
                </a:solidFill>
                <a:cs typeface="Arial" pitchFamily="34" charset="0"/>
              </a:rPr>
              <a:t>China is key driver of demand and remains largest market for fifth successive year</a:t>
            </a:r>
          </a:p>
          <a:p>
            <a:pPr marL="747713" lvl="1" indent="-290513">
              <a:lnSpc>
                <a:spcPct val="150000"/>
              </a:lnSpc>
              <a:spcBef>
                <a:spcPct val="10000"/>
              </a:spcBef>
              <a:buSzPct val="60000"/>
              <a:buFont typeface="Wingdings" pitchFamily="2" charset="2"/>
              <a:buChar char="l"/>
              <a:defRPr/>
            </a:pPr>
            <a:endParaRPr lang="en-GB" sz="1600" dirty="0">
              <a:solidFill>
                <a:schemeClr val="tx1"/>
              </a:solidFill>
              <a:cs typeface="Arial" pitchFamily="34" charset="0"/>
            </a:endParaRPr>
          </a:p>
          <a:p>
            <a:pPr marL="290513" indent="-290513">
              <a:spcBef>
                <a:spcPct val="10000"/>
              </a:spcBef>
              <a:buFont typeface="Wingdings" pitchFamily="2" charset="2"/>
              <a:buChar char="l"/>
              <a:defRPr/>
            </a:pPr>
            <a:endParaRPr lang="en-GB" sz="1800" dirty="0">
              <a:latin typeface="Arial" charset="0"/>
              <a:ea typeface="LF_Kai" pitchFamily="2" charset="-122"/>
              <a:cs typeface="Arial" charset="0"/>
            </a:endParaRPr>
          </a:p>
          <a:p>
            <a:pPr lvl="2" indent="-290513">
              <a:buFont typeface="Arial" pitchFamily="34" charset="0"/>
              <a:buChar char="•"/>
              <a:defRPr/>
            </a:pPr>
            <a:endParaRPr lang="en-GB" sz="1600" dirty="0">
              <a:solidFill>
                <a:schemeClr val="tx1"/>
              </a:solidFill>
              <a:latin typeface="Arial" charset="0"/>
              <a:ea typeface="LF_Kai" pitchFamily="2" charset="-122"/>
              <a:cs typeface="Arial" charset="0"/>
            </a:endParaRPr>
          </a:p>
          <a:p>
            <a:pPr lvl="2" indent="-290513">
              <a:buFont typeface="Arial" pitchFamily="34" charset="0"/>
              <a:buChar char="•"/>
              <a:defRPr/>
            </a:pPr>
            <a:endParaRPr lang="en-GB" sz="1600" dirty="0">
              <a:solidFill>
                <a:schemeClr val="tx1"/>
              </a:solidFill>
              <a:latin typeface="Arial" charset="0"/>
              <a:ea typeface="LF_Kai" pitchFamily="2" charset="-122"/>
              <a:cs typeface="Arial" charset="0"/>
            </a:endParaRPr>
          </a:p>
          <a:p>
            <a:pPr lvl="2" indent="-290513">
              <a:buFont typeface="Arial" pitchFamily="34" charset="0"/>
              <a:buChar char="•"/>
              <a:defRPr/>
            </a:pPr>
            <a:endParaRPr lang="en-GB" sz="1600" dirty="0">
              <a:solidFill>
                <a:schemeClr val="tx1"/>
              </a:solidFill>
              <a:latin typeface="Arial" charset="0"/>
              <a:ea typeface="LF_Kai" pitchFamily="2" charset="-122"/>
              <a:cs typeface="Arial" charset="0"/>
            </a:endParaRPr>
          </a:p>
          <a:p>
            <a:pPr marL="290513" indent="-290513">
              <a:spcBef>
                <a:spcPct val="10000"/>
              </a:spcBef>
              <a:buClr>
                <a:srgbClr val="00008A"/>
              </a:buClr>
              <a:buFont typeface="Wingdings" pitchFamily="2" charset="2"/>
              <a:buNone/>
              <a:defRPr/>
            </a:pPr>
            <a:endParaRPr lang="en-GB" sz="1800" dirty="0">
              <a:solidFill>
                <a:srgbClr val="00008A"/>
              </a:solidFill>
              <a:latin typeface="Arial" charset="0"/>
              <a:ea typeface="LF_Kai" pitchFamily="2" charset="-122"/>
              <a:cs typeface="Arial" charset="0"/>
            </a:endParaRPr>
          </a:p>
        </p:txBody>
      </p:sp>
      <p:sp>
        <p:nvSpPr>
          <p:cNvPr id="9" name="Slide Number Placeholder 8"/>
          <p:cNvSpPr>
            <a:spLocks noGrp="1"/>
          </p:cNvSpPr>
          <p:nvPr>
            <p:ph type="sldNum" sz="quarter" idx="12"/>
          </p:nvPr>
        </p:nvSpPr>
        <p:spPr/>
        <p:txBody>
          <a:bodyPr/>
          <a:lstStyle/>
          <a:p>
            <a:pPr>
              <a:defRPr/>
            </a:pPr>
            <a:r>
              <a:rPr lang="en-US" dirty="0" smtClean="0"/>
              <a:t> Page </a:t>
            </a:r>
            <a:fld id="{C309D265-70E7-4CF6-A5A5-B051EA350C60}" type="slidenum">
              <a:rPr lang="en-US" smtClean="0"/>
              <a:pPr>
                <a:defRPr/>
              </a:pPr>
              <a:t>11</a:t>
            </a:fld>
            <a:endParaRPr lang="en-US" dirty="0"/>
          </a:p>
        </p:txBody>
      </p:sp>
      <p:pic>
        <p:nvPicPr>
          <p:cNvPr id="1026" name="Picture 2"/>
          <p:cNvPicPr>
            <a:picLocks noChangeAspect="1" noChangeArrowheads="1"/>
          </p:cNvPicPr>
          <p:nvPr/>
        </p:nvPicPr>
        <p:blipFill>
          <a:blip r:embed="rId3" cstate="print"/>
          <a:srcRect t="6696"/>
          <a:stretch>
            <a:fillRect/>
          </a:stretch>
        </p:blipFill>
        <p:spPr bwMode="auto">
          <a:xfrm>
            <a:off x="1403648" y="692696"/>
            <a:ext cx="5943600" cy="451470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nal"/>
          <p:cNvPicPr>
            <a:picLocks noChangeAspect="1" noChangeArrowheads="1"/>
          </p:cNvPicPr>
          <p:nvPr/>
        </p:nvPicPr>
        <p:blipFill>
          <a:blip r:embed="rId3" cstate="print"/>
          <a:srcRect l="30034" t="31738" r="30367" b="15631"/>
          <a:stretch>
            <a:fillRect/>
          </a:stretch>
        </p:blipFill>
        <p:spPr bwMode="gray">
          <a:xfrm>
            <a:off x="812800" y="1243013"/>
            <a:ext cx="4251325" cy="4649787"/>
          </a:xfrm>
          <a:prstGeom prst="rect">
            <a:avLst/>
          </a:prstGeom>
          <a:noFill/>
          <a:ln w="9525">
            <a:noFill/>
            <a:miter lim="800000"/>
            <a:headEnd/>
            <a:tailEnd/>
          </a:ln>
        </p:spPr>
      </p:pic>
      <p:sp>
        <p:nvSpPr>
          <p:cNvPr id="25603" name="Rectangle 3"/>
          <p:cNvSpPr>
            <a:spLocks noChangeArrowheads="1"/>
          </p:cNvSpPr>
          <p:nvPr/>
        </p:nvSpPr>
        <p:spPr bwMode="gray">
          <a:xfrm>
            <a:off x="5205413" y="1243013"/>
            <a:ext cx="3938587" cy="822325"/>
          </a:xfrm>
          <a:prstGeom prst="rect">
            <a:avLst/>
          </a:prstGeom>
          <a:noFill/>
          <a:ln w="9525">
            <a:noFill/>
            <a:miter lim="800000"/>
            <a:headEnd/>
            <a:tailEnd/>
          </a:ln>
        </p:spPr>
        <p:txBody>
          <a:bodyPr>
            <a:spAutoFit/>
          </a:bodyPr>
          <a:lstStyle/>
          <a:p>
            <a:pPr eaLnBrk="0" hangingPunct="0">
              <a:spcBef>
                <a:spcPct val="50000"/>
              </a:spcBef>
              <a:defRPr/>
            </a:pPr>
            <a:endParaRPr lang="en-GB" sz="2400" b="1" dirty="0">
              <a:latin typeface="Arial" charset="0"/>
              <a:ea typeface="LF_Kai" pitchFamily="65" charset="-120"/>
              <a:cs typeface="+mn-cs"/>
            </a:endParaRPr>
          </a:p>
          <a:p>
            <a:pPr algn="ctr" eaLnBrk="0" hangingPunct="0">
              <a:defRPr/>
            </a:pPr>
            <a:r>
              <a:rPr lang="en-GB" sz="2400" dirty="0">
                <a:latin typeface="+mj-lt"/>
                <a:ea typeface="LF_Kai" pitchFamily="2" charset="-122"/>
                <a:cs typeface="Arial" charset="0"/>
              </a:rPr>
              <a:t>Outlook</a:t>
            </a:r>
          </a:p>
        </p:txBody>
      </p:sp>
      <p:sp>
        <p:nvSpPr>
          <p:cNvPr id="4" name="Rectangle 3"/>
          <p:cNvSpPr>
            <a:spLocks noChangeArrowheads="1"/>
          </p:cNvSpPr>
          <p:nvPr/>
        </p:nvSpPr>
        <p:spPr bwMode="gray">
          <a:xfrm>
            <a:off x="428625" y="109538"/>
            <a:ext cx="6715125" cy="457200"/>
          </a:xfrm>
          <a:prstGeom prst="rect">
            <a:avLst/>
          </a:prstGeom>
          <a:noFill/>
          <a:ln w="9525">
            <a:noFill/>
            <a:miter lim="800000"/>
            <a:headEnd/>
            <a:tailEnd/>
          </a:ln>
        </p:spPr>
        <p:txBody>
          <a:bodyPr>
            <a:spAutoFit/>
          </a:bodyPr>
          <a:lstStyle/>
          <a:p>
            <a:pPr algn="ctr" eaLnBrk="0" hangingPunct="0">
              <a:defRPr/>
            </a:pPr>
            <a:endParaRPr lang="en-GB" sz="2400" dirty="0">
              <a:solidFill>
                <a:srgbClr val="00008A"/>
              </a:solidFill>
              <a:latin typeface="+mj-lt"/>
              <a:ea typeface="LF_Kai" pitchFamily="2" charset="-122"/>
              <a:cs typeface="Arial" charset="0"/>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457200" y="142875"/>
            <a:ext cx="6686550" cy="428625"/>
          </a:xfrm>
        </p:spPr>
        <p:txBody>
          <a:bodyPr/>
          <a:lstStyle/>
          <a:p>
            <a:pPr>
              <a:defRPr/>
            </a:pPr>
            <a:r>
              <a:rPr lang="en-GB" sz="2400" kern="1200" dirty="0" smtClean="0">
                <a:solidFill>
                  <a:srgbClr val="0000CC"/>
                </a:solidFill>
                <a:ea typeface="LF_Kai" pitchFamily="2" charset="-122"/>
                <a:cs typeface="Arial" charset="0"/>
              </a:rPr>
              <a:t>Outlook  </a:t>
            </a:r>
            <a:endParaRPr lang="en-US" sz="2400" kern="1200" dirty="0" smtClean="0">
              <a:solidFill>
                <a:srgbClr val="FF0000"/>
              </a:solidFill>
              <a:ea typeface="LF_Kai" pitchFamily="2" charset="-122"/>
              <a:cs typeface="Arial" charset="0"/>
            </a:endParaRPr>
          </a:p>
        </p:txBody>
      </p:sp>
      <p:sp>
        <p:nvSpPr>
          <p:cNvPr id="22532" name="Rectangle 6"/>
          <p:cNvSpPr>
            <a:spLocks noGrp="1" noChangeAspect="1" noChangeArrowheads="1"/>
          </p:cNvSpPr>
          <p:nvPr>
            <p:ph idx="1"/>
          </p:nvPr>
        </p:nvSpPr>
        <p:spPr>
          <a:xfrm>
            <a:off x="0" y="548680"/>
            <a:ext cx="9144000" cy="5689600"/>
          </a:xfrm>
        </p:spPr>
        <p:txBody>
          <a:bodyPr>
            <a:normAutofit lnSpcReduction="10000"/>
          </a:bodyPr>
          <a:lstStyle/>
          <a:p>
            <a:pPr marL="290513" indent="-290513" eaLnBrk="1" hangingPunct="1">
              <a:lnSpc>
                <a:spcPct val="80000"/>
              </a:lnSpc>
              <a:spcBef>
                <a:spcPct val="30000"/>
              </a:spcBef>
              <a:buFont typeface="Wingdings" pitchFamily="2" charset="2"/>
              <a:buChar char="l"/>
              <a:defRPr/>
            </a:pPr>
            <a:endParaRPr lang="en-GB" sz="2000" dirty="0" smtClean="0">
              <a:solidFill>
                <a:srgbClr val="0000CC"/>
              </a:solidFill>
              <a:ea typeface="LF_Kai" pitchFamily="2" charset="-122"/>
              <a:sym typeface="Wingdings" pitchFamily="2" charset="2"/>
            </a:endParaRPr>
          </a:p>
          <a:p>
            <a:pPr marL="290513" indent="-290513" eaLnBrk="1" hangingPunct="1">
              <a:lnSpc>
                <a:spcPct val="80000"/>
              </a:lnSpc>
              <a:spcBef>
                <a:spcPct val="30000"/>
              </a:spcBef>
              <a:buSzPct val="100000"/>
              <a:buFont typeface="Wingdings" pitchFamily="2" charset="2"/>
              <a:buChar char="l"/>
              <a:defRPr/>
            </a:pPr>
            <a:r>
              <a:rPr lang="en-GB" sz="2000" dirty="0" smtClean="0">
                <a:solidFill>
                  <a:srgbClr val="0000CC"/>
                </a:solidFill>
                <a:ea typeface="LF_Kai" pitchFamily="2" charset="-122"/>
                <a:sym typeface="Wingdings" pitchFamily="2" charset="2"/>
              </a:rPr>
              <a:t>85GW forecast for global PV installations in 2017</a:t>
            </a:r>
          </a:p>
          <a:p>
            <a:pPr marL="747713" lvl="1" indent="-290513" eaLnBrk="1" hangingPunct="1">
              <a:lnSpc>
                <a:spcPct val="150000"/>
              </a:lnSpc>
              <a:spcBef>
                <a:spcPct val="10000"/>
              </a:spcBef>
              <a:buSzPct val="60000"/>
              <a:buFont typeface="Wingdings" pitchFamily="2" charset="2"/>
              <a:buChar char="l"/>
              <a:defRPr/>
            </a:pPr>
            <a:r>
              <a:rPr lang="en-GB" sz="1600" kern="1200" dirty="0" smtClean="0">
                <a:latin typeface="Arial" pitchFamily="34" charset="0"/>
                <a:ea typeface="LF_Kai"/>
                <a:cs typeface="Arial" pitchFamily="34" charset="0"/>
                <a:sym typeface="Wingdings" pitchFamily="2" charset="2"/>
              </a:rPr>
              <a:t>Only  modest 4% growth compared to double digit growth seen in previous years</a:t>
            </a:r>
          </a:p>
          <a:p>
            <a:pPr marL="747713" lvl="1" indent="-290513" eaLnBrk="1" hangingPunct="1">
              <a:lnSpc>
                <a:spcPct val="150000"/>
              </a:lnSpc>
              <a:spcBef>
                <a:spcPct val="10000"/>
              </a:spcBef>
              <a:buSzPct val="60000"/>
              <a:buFont typeface="Wingdings" pitchFamily="2" charset="2"/>
              <a:buChar char="l"/>
              <a:defRPr/>
            </a:pPr>
            <a:r>
              <a:rPr lang="en-GB" sz="1600" kern="1200" dirty="0" smtClean="0">
                <a:latin typeface="Arial" pitchFamily="34" charset="0"/>
                <a:ea typeface="LF_Kai"/>
                <a:cs typeface="Arial" pitchFamily="34" charset="0"/>
                <a:sym typeface="Wingdings" pitchFamily="2" charset="2"/>
              </a:rPr>
              <a:t>China remains the major global market and will account for &gt; 40% of demand </a:t>
            </a:r>
          </a:p>
          <a:p>
            <a:pPr marL="290513" indent="-290513" eaLnBrk="1" hangingPunct="1">
              <a:lnSpc>
                <a:spcPct val="80000"/>
              </a:lnSpc>
              <a:spcBef>
                <a:spcPct val="30000"/>
              </a:spcBef>
              <a:buFontTx/>
              <a:buNone/>
              <a:defRPr/>
            </a:pPr>
            <a:endParaRPr lang="en-GB" sz="2000" dirty="0" smtClean="0">
              <a:solidFill>
                <a:srgbClr val="0000CC"/>
              </a:solidFill>
              <a:ea typeface="LF_Kai" pitchFamily="2" charset="-122"/>
              <a:sym typeface="Wingdings" pitchFamily="2" charset="2"/>
            </a:endParaRPr>
          </a:p>
          <a:p>
            <a:pPr marL="290513" indent="-290513" eaLnBrk="1" hangingPunct="1">
              <a:lnSpc>
                <a:spcPct val="80000"/>
              </a:lnSpc>
              <a:spcBef>
                <a:spcPct val="30000"/>
              </a:spcBef>
              <a:buFont typeface="Wingdings" pitchFamily="2" charset="2"/>
              <a:buChar char="l"/>
              <a:defRPr/>
            </a:pPr>
            <a:r>
              <a:rPr lang="en-GB" sz="2000" dirty="0" smtClean="0">
                <a:solidFill>
                  <a:srgbClr val="0000CC"/>
                </a:solidFill>
                <a:ea typeface="LF_Kai" pitchFamily="2" charset="-122"/>
                <a:sym typeface="Wingdings" pitchFamily="2" charset="2"/>
              </a:rPr>
              <a:t>Pricing pressure expected to increase in Q4</a:t>
            </a:r>
          </a:p>
          <a:p>
            <a:pPr marL="747713" lvl="1" indent="-290513" eaLnBrk="1" hangingPunct="1">
              <a:lnSpc>
                <a:spcPct val="160000"/>
              </a:lnSpc>
              <a:spcBef>
                <a:spcPct val="10000"/>
              </a:spcBef>
              <a:buSzPct val="60000"/>
              <a:buFont typeface="Wingdings" pitchFamily="2" charset="2"/>
              <a:buChar char="l"/>
              <a:defRPr/>
            </a:pPr>
            <a:r>
              <a:rPr lang="en-GB" sz="1600" kern="1200" dirty="0" smtClean="0">
                <a:latin typeface="Arial" pitchFamily="34" charset="0"/>
                <a:ea typeface="LF_Kai"/>
                <a:cs typeface="Arial" pitchFamily="34" charset="0"/>
                <a:sym typeface="Wingdings" pitchFamily="2" charset="2"/>
              </a:rPr>
              <a:t>Slowdown of PV installations in China</a:t>
            </a:r>
          </a:p>
          <a:p>
            <a:pPr marL="747713" lvl="1" indent="-290513" eaLnBrk="1" hangingPunct="1">
              <a:lnSpc>
                <a:spcPct val="160000"/>
              </a:lnSpc>
              <a:spcBef>
                <a:spcPct val="10000"/>
              </a:spcBef>
              <a:buSzPct val="60000"/>
              <a:buFont typeface="Wingdings" pitchFamily="2" charset="2"/>
              <a:buChar char="l"/>
              <a:defRPr/>
            </a:pPr>
            <a:r>
              <a:rPr lang="en-GB" sz="1600" kern="1200" dirty="0" smtClean="0">
                <a:latin typeface="Arial" pitchFamily="34" charset="0"/>
                <a:ea typeface="LF_Kai"/>
                <a:cs typeface="Arial" pitchFamily="34" charset="0"/>
                <a:sym typeface="Wingdings" pitchFamily="2" charset="2"/>
              </a:rPr>
              <a:t>Supply of wafers for French PV market may offer some modest relief on pricing</a:t>
            </a:r>
          </a:p>
          <a:p>
            <a:pPr marL="747713" lvl="1" indent="-290513" eaLnBrk="1" hangingPunct="1">
              <a:lnSpc>
                <a:spcPct val="150000"/>
              </a:lnSpc>
              <a:spcBef>
                <a:spcPct val="10000"/>
              </a:spcBef>
              <a:buSzPct val="60000"/>
              <a:buNone/>
              <a:defRPr/>
            </a:pPr>
            <a:endParaRPr lang="en-GB" sz="1600" kern="1200" dirty="0" smtClean="0">
              <a:latin typeface="Arial" pitchFamily="34" charset="0"/>
              <a:ea typeface="LF_Kai"/>
              <a:cs typeface="Arial" pitchFamily="34" charset="0"/>
              <a:sym typeface="Wingdings" pitchFamily="2" charset="2"/>
            </a:endParaRPr>
          </a:p>
          <a:p>
            <a:pPr marL="690563" lvl="1" indent="-290513" eaLnBrk="1" hangingPunct="1">
              <a:lnSpc>
                <a:spcPct val="80000"/>
              </a:lnSpc>
              <a:spcBef>
                <a:spcPct val="30000"/>
              </a:spcBef>
              <a:buClr>
                <a:srgbClr val="00008A"/>
              </a:buClr>
              <a:buFontTx/>
              <a:buNone/>
              <a:defRPr/>
            </a:pPr>
            <a:endParaRPr lang="en-GB" sz="1600" dirty="0" smtClean="0">
              <a:solidFill>
                <a:srgbClr val="FF0000"/>
              </a:solidFill>
              <a:ea typeface="LF_Kai" pitchFamily="2" charset="-122"/>
              <a:sym typeface="Wingdings" pitchFamily="2" charset="2"/>
            </a:endParaRPr>
          </a:p>
          <a:p>
            <a:pPr marL="290513" indent="-290513" eaLnBrk="1" hangingPunct="1">
              <a:lnSpc>
                <a:spcPct val="80000"/>
              </a:lnSpc>
              <a:spcBef>
                <a:spcPct val="30000"/>
              </a:spcBef>
              <a:buFont typeface="Wingdings" pitchFamily="2" charset="2"/>
              <a:buChar char="l"/>
              <a:defRPr/>
            </a:pPr>
            <a:r>
              <a:rPr lang="en-GB" sz="2000" dirty="0" smtClean="0">
                <a:solidFill>
                  <a:srgbClr val="0000CC"/>
                </a:solidFill>
                <a:ea typeface="LF_Kai" pitchFamily="2" charset="-122"/>
                <a:sym typeface="Wingdings" pitchFamily="2" charset="2"/>
              </a:rPr>
              <a:t>Arbitration judgement expected by end September 2017</a:t>
            </a:r>
          </a:p>
          <a:p>
            <a:pPr marL="747713" lvl="1" indent="-290513" eaLnBrk="1" hangingPunct="1">
              <a:lnSpc>
                <a:spcPct val="150000"/>
              </a:lnSpc>
              <a:spcBef>
                <a:spcPct val="10000"/>
              </a:spcBef>
              <a:buSzPct val="60000"/>
              <a:buFont typeface="Wingdings" pitchFamily="2" charset="2"/>
              <a:buChar char="l"/>
              <a:defRPr/>
            </a:pPr>
            <a:r>
              <a:rPr lang="en-GB" sz="1600" dirty="0" smtClean="0"/>
              <a:t>Outcome is uncertain </a:t>
            </a:r>
            <a:r>
              <a:rPr lang="en-GB" sz="1600" dirty="0" smtClean="0"/>
              <a:t>but as stated in March 2016 the </a:t>
            </a:r>
            <a:r>
              <a:rPr lang="en-GB" sz="1600" smtClean="0"/>
              <a:t>value of any  </a:t>
            </a:r>
            <a:r>
              <a:rPr lang="en-GB" sz="1600" dirty="0" smtClean="0"/>
              <a:t>award if our claim is upheld could be a multiple of the Group’s market </a:t>
            </a:r>
            <a:r>
              <a:rPr lang="en-GB" sz="1600" dirty="0" smtClean="0"/>
              <a:t>capitalisation</a:t>
            </a:r>
            <a:endParaRPr lang="en-GB" sz="2000" dirty="0" smtClean="0">
              <a:ea typeface="LF_Kai" pitchFamily="2" charset="-122"/>
              <a:sym typeface="Wingdings" pitchFamily="2" charset="2"/>
            </a:endParaRPr>
          </a:p>
          <a:p>
            <a:pPr marL="290513" lvl="1" indent="-290513" eaLnBrk="1" hangingPunct="1">
              <a:lnSpc>
                <a:spcPct val="170000"/>
              </a:lnSpc>
              <a:spcBef>
                <a:spcPct val="30000"/>
              </a:spcBef>
              <a:buFont typeface="Wingdings" pitchFamily="2" charset="2"/>
              <a:buChar char="l"/>
              <a:defRPr/>
            </a:pPr>
            <a:r>
              <a:rPr lang="en-GB" sz="2000" dirty="0" smtClean="0">
                <a:solidFill>
                  <a:srgbClr val="0000CC"/>
                </a:solidFill>
                <a:ea typeface="LF_Kai" pitchFamily="2" charset="-122"/>
                <a:sym typeface="Wingdings" pitchFamily="2" charset="2"/>
              </a:rPr>
              <a:t>Completion of strategic review awaits decision on arbitration claim </a:t>
            </a:r>
          </a:p>
          <a:p>
            <a:pPr marL="747713" lvl="1" indent="-290513" eaLnBrk="1" hangingPunct="1">
              <a:lnSpc>
                <a:spcPct val="150000"/>
              </a:lnSpc>
              <a:spcBef>
                <a:spcPct val="10000"/>
              </a:spcBef>
              <a:buClr>
                <a:srgbClr val="00008A"/>
              </a:buClr>
              <a:buSzPct val="60000"/>
              <a:buNone/>
              <a:defRPr/>
            </a:pPr>
            <a:r>
              <a:rPr lang="en-GB" sz="1600" kern="1200" dirty="0" smtClean="0">
                <a:latin typeface="Arial" pitchFamily="34" charset="0"/>
                <a:ea typeface="LF_Kai"/>
                <a:cs typeface="Arial" pitchFamily="34" charset="0"/>
                <a:sym typeface="Wingdings" pitchFamily="2" charset="2"/>
              </a:rPr>
              <a:t>  </a:t>
            </a:r>
          </a:p>
          <a:p>
            <a:pPr marL="690563" lvl="1" indent="-290513" eaLnBrk="1" hangingPunct="1">
              <a:lnSpc>
                <a:spcPct val="80000"/>
              </a:lnSpc>
              <a:spcBef>
                <a:spcPct val="30000"/>
              </a:spcBef>
              <a:buClr>
                <a:srgbClr val="00008A"/>
              </a:buClr>
              <a:buFont typeface="Arial" pitchFamily="34" charset="0"/>
              <a:buChar char="•"/>
              <a:defRPr/>
            </a:pPr>
            <a:endParaRPr lang="en-GB" sz="1600" dirty="0" smtClean="0">
              <a:solidFill>
                <a:srgbClr val="FF0000"/>
              </a:solidFill>
              <a:ea typeface="LF_Kai" pitchFamily="2" charset="-122"/>
              <a:sym typeface="Wingdings" pitchFamily="2" charset="2"/>
            </a:endParaRPr>
          </a:p>
          <a:p>
            <a:pPr marL="290513" indent="-290513" eaLnBrk="1" hangingPunct="1">
              <a:lnSpc>
                <a:spcPct val="80000"/>
              </a:lnSpc>
              <a:spcBef>
                <a:spcPct val="30000"/>
              </a:spcBef>
              <a:buClr>
                <a:srgbClr val="00008A"/>
              </a:buClr>
              <a:buFontTx/>
              <a:buNone/>
              <a:defRPr/>
            </a:pPr>
            <a:endParaRPr lang="en-GB" sz="2000" dirty="0" smtClean="0">
              <a:solidFill>
                <a:srgbClr val="0000CC"/>
              </a:solidFill>
              <a:sym typeface="Wingdings" pitchFamily="2" charset="2"/>
            </a:endParaRPr>
          </a:p>
          <a:p>
            <a:pPr marL="290513" indent="-290513" eaLnBrk="1" hangingPunct="1">
              <a:lnSpc>
                <a:spcPct val="80000"/>
              </a:lnSpc>
              <a:buFontTx/>
              <a:buNone/>
              <a:defRPr/>
            </a:pPr>
            <a:endParaRPr lang="en-GB" dirty="0" smtClean="0">
              <a:sym typeface="Wingdings" pitchFamily="2" charset="2"/>
            </a:endParaRPr>
          </a:p>
        </p:txBody>
      </p:sp>
      <p:sp>
        <p:nvSpPr>
          <p:cNvPr id="20484" name="Text Box 4"/>
          <p:cNvSpPr txBox="1">
            <a:spLocks noChangeArrowheads="1"/>
          </p:cNvSpPr>
          <p:nvPr/>
        </p:nvSpPr>
        <p:spPr bwMode="gray">
          <a:xfrm>
            <a:off x="3708400" y="3933825"/>
            <a:ext cx="904875" cy="304800"/>
          </a:xfrm>
          <a:prstGeom prst="rect">
            <a:avLst/>
          </a:prstGeom>
          <a:noFill/>
          <a:ln w="9525" algn="ctr">
            <a:noFill/>
            <a:miter lim="800000"/>
            <a:headEnd/>
            <a:tailEnd/>
          </a:ln>
        </p:spPr>
        <p:txBody>
          <a:bodyPr lIns="45720" rIns="45720">
            <a:spAutoFit/>
          </a:bodyPr>
          <a:lstStyle/>
          <a:p>
            <a:pPr marL="1588" indent="217488">
              <a:spcBef>
                <a:spcPct val="50000"/>
              </a:spcBef>
              <a:buClr>
                <a:schemeClr val="accent2"/>
              </a:buClr>
              <a:buFontTx/>
              <a:buChar char="•"/>
            </a:pPr>
            <a:endParaRPr lang="en-GB" sz="1400"/>
          </a:p>
        </p:txBody>
      </p:sp>
      <p:sp>
        <p:nvSpPr>
          <p:cNvPr id="7" name="Slide Number Placeholder 6"/>
          <p:cNvSpPr>
            <a:spLocks noGrp="1"/>
          </p:cNvSpPr>
          <p:nvPr>
            <p:ph type="sldNum" sz="quarter" idx="12"/>
          </p:nvPr>
        </p:nvSpPr>
        <p:spPr/>
        <p:txBody>
          <a:bodyPr/>
          <a:lstStyle/>
          <a:p>
            <a:pPr>
              <a:defRPr/>
            </a:pPr>
            <a:r>
              <a:rPr lang="en-US" smtClean="0"/>
              <a:t> Page </a:t>
            </a:r>
            <a:fld id="{1D321FD2-18B3-448C-A288-C0A3CECC6256}" type="slidenum">
              <a:rPr lang="en-US" smtClean="0"/>
              <a:pPr>
                <a:defRPr/>
              </a:pPr>
              <a:t>13</a:t>
            </a:fld>
            <a:endParaRPr lang="en-US"/>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nal"/>
          <p:cNvPicPr>
            <a:picLocks noChangeAspect="1" noChangeArrowheads="1"/>
          </p:cNvPicPr>
          <p:nvPr/>
        </p:nvPicPr>
        <p:blipFill>
          <a:blip r:embed="rId3" cstate="print"/>
          <a:srcRect l="30034" t="31738" r="30367" b="15631"/>
          <a:stretch>
            <a:fillRect/>
          </a:stretch>
        </p:blipFill>
        <p:spPr bwMode="gray">
          <a:xfrm>
            <a:off x="812800" y="1243013"/>
            <a:ext cx="4251325" cy="4649787"/>
          </a:xfrm>
          <a:prstGeom prst="rect">
            <a:avLst/>
          </a:prstGeom>
          <a:noFill/>
          <a:ln w="9525">
            <a:noFill/>
            <a:miter lim="800000"/>
            <a:headEnd/>
            <a:tailEnd/>
          </a:ln>
        </p:spPr>
      </p:pic>
      <p:sp>
        <p:nvSpPr>
          <p:cNvPr id="25603" name="Rectangle 3"/>
          <p:cNvSpPr>
            <a:spLocks noChangeArrowheads="1"/>
          </p:cNvSpPr>
          <p:nvPr/>
        </p:nvSpPr>
        <p:spPr bwMode="gray">
          <a:xfrm>
            <a:off x="5205413" y="1243013"/>
            <a:ext cx="3938587" cy="822325"/>
          </a:xfrm>
          <a:prstGeom prst="rect">
            <a:avLst/>
          </a:prstGeom>
          <a:noFill/>
          <a:ln w="9525">
            <a:noFill/>
            <a:miter lim="800000"/>
            <a:headEnd/>
            <a:tailEnd/>
          </a:ln>
        </p:spPr>
        <p:txBody>
          <a:bodyPr>
            <a:spAutoFit/>
          </a:bodyPr>
          <a:lstStyle/>
          <a:p>
            <a:pPr eaLnBrk="0" hangingPunct="0">
              <a:spcBef>
                <a:spcPct val="50000"/>
              </a:spcBef>
              <a:defRPr/>
            </a:pPr>
            <a:endParaRPr lang="en-GB" sz="2400" b="1" dirty="0">
              <a:latin typeface="Arial" charset="0"/>
              <a:ea typeface="LF_Kai" pitchFamily="65" charset="-120"/>
              <a:cs typeface="+mn-cs"/>
            </a:endParaRPr>
          </a:p>
          <a:p>
            <a:pPr algn="ctr" eaLnBrk="0" hangingPunct="0">
              <a:defRPr/>
            </a:pPr>
            <a:r>
              <a:rPr lang="en-GB" sz="2400" dirty="0">
                <a:solidFill>
                  <a:srgbClr val="00008A"/>
                </a:solidFill>
                <a:latin typeface="+mj-lt"/>
                <a:ea typeface="LF_Kai" pitchFamily="2" charset="-122"/>
                <a:cs typeface="Arial" charset="0"/>
              </a:rPr>
              <a:t>Q&amp;A</a:t>
            </a: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457200" y="214313"/>
            <a:ext cx="6686550" cy="296862"/>
          </a:xfrm>
        </p:spPr>
        <p:txBody>
          <a:bodyPr/>
          <a:lstStyle/>
          <a:p>
            <a:pPr>
              <a:defRPr/>
            </a:pPr>
            <a:r>
              <a:rPr lang="en-GB" sz="2400" kern="1200" dirty="0" smtClean="0">
                <a:solidFill>
                  <a:srgbClr val="00008A"/>
                </a:solidFill>
                <a:ea typeface="LF_Kai" pitchFamily="2" charset="-122"/>
                <a:cs typeface="Arial" charset="0"/>
              </a:rPr>
              <a:t>Disclaimer</a:t>
            </a:r>
          </a:p>
        </p:txBody>
      </p:sp>
      <p:sp>
        <p:nvSpPr>
          <p:cNvPr id="5123" name="Rectangle 6"/>
          <p:cNvSpPr>
            <a:spLocks noGrp="1" noChangeArrowheads="1"/>
          </p:cNvSpPr>
          <p:nvPr>
            <p:ph idx="1"/>
          </p:nvPr>
        </p:nvSpPr>
        <p:spPr/>
        <p:txBody>
          <a:bodyPr/>
          <a:lstStyle/>
          <a:p>
            <a:pPr marL="0" indent="0" eaLnBrk="1" hangingPunct="1">
              <a:buFont typeface="Wingdings" pitchFamily="2" charset="2"/>
              <a:buNone/>
            </a:pPr>
            <a:r>
              <a:rPr lang="en-GB" altLang="zh-CN" sz="1000" dirty="0" smtClean="0">
                <a:ea typeface="SimSun" pitchFamily="2" charset="-122"/>
              </a:rPr>
              <a:t>This presentation has been issued by PV Crystalox Solar plc (the “</a:t>
            </a:r>
            <a:r>
              <a:rPr lang="en-GB" altLang="zh-CN" sz="1000" b="1" dirty="0" smtClean="0">
                <a:ea typeface="SimSun" pitchFamily="2" charset="-122"/>
              </a:rPr>
              <a:t>Company</a:t>
            </a:r>
            <a:r>
              <a:rPr lang="en-GB" altLang="zh-CN" sz="1000" dirty="0" smtClean="0">
                <a:ea typeface="SimSun" pitchFamily="2" charset="-122"/>
              </a:rPr>
              <a:t>”) and comprises of written materials/slides concerning the Company’s Interim Results for 2017.  </a:t>
            </a:r>
          </a:p>
          <a:p>
            <a:pPr marL="0" indent="0" eaLnBrk="1" hangingPunct="1">
              <a:buFont typeface="Wingdings" pitchFamily="2" charset="2"/>
              <a:buNone/>
            </a:pPr>
            <a:r>
              <a:rPr lang="en-GB" altLang="zh-CN" sz="1000" dirty="0" smtClean="0">
                <a:ea typeface="SimSun" pitchFamily="2" charset="-122"/>
              </a:rPr>
              <a:t>The distribution of this document in certain jurisdictions may be restricted by law and persons into whose possession this document comes should inform themselves about, and observe any such restrictions.</a:t>
            </a:r>
          </a:p>
          <a:p>
            <a:pPr marL="0" indent="0" eaLnBrk="1" hangingPunct="1">
              <a:buFont typeface="Wingdings" pitchFamily="2" charset="2"/>
              <a:buNone/>
            </a:pPr>
            <a:r>
              <a:rPr lang="en-GB" altLang="zh-CN" sz="1000" dirty="0" smtClean="0">
                <a:ea typeface="SimSun" pitchFamily="2" charset="-122"/>
              </a:rPr>
              <a:t>No reliance may be placed for any purposes whatsoever on the information contained in this document or on its completeness.  No representation or warranty, express or implied, is given by or on behalf of the Company or any of such persons’ directors, officers or employees or any other person as to the accuracy or completeness of the information or opinions contained in this document. In particular, no representation or warranty is given as to the achievement or reasonableness of future projections, estimates, prospects or returns, if any. </a:t>
            </a:r>
          </a:p>
          <a:p>
            <a:pPr marL="0" indent="0" eaLnBrk="1" hangingPunct="1">
              <a:buFont typeface="Wingdings" pitchFamily="2" charset="2"/>
              <a:buNone/>
            </a:pPr>
            <a:r>
              <a:rPr lang="en-GB" altLang="zh-CN" sz="1000" dirty="0" smtClean="0">
                <a:ea typeface="SimSun" pitchFamily="2" charset="-122"/>
              </a:rPr>
              <a:t>Certain statements are included in this presentation, including those regarding customers, costs, potential market share and other statements that express the Company directors’ expectations or estimates of the Company’s future performance, which constitute “forward-looking statements”.  Forward-looking statements are necessarily based upon a number of estimates and assumptions that, while considered reasonable by the directors are inherently subject to significant business, economic and competitive uncertainties and contingencies. Such forward-looking statements involve known and unknown risks, uncertainties and other factors that may cause the actual financial results, performance or achievements of the Company to be materially different from its estimated future results, performance or achievements expressed or implied by those forward-looking statements and the Company’s forward-looking statements are not guarantees of future performance. The Company expressly disclaims any intention or obligation to update or revise any forward-looking statements whether as a result of new information, events or otherwise. Investors are cautioned against placing undue reliance on such statements.</a:t>
            </a:r>
          </a:p>
          <a:p>
            <a:pPr marL="0" indent="0" eaLnBrk="1" hangingPunct="1">
              <a:buFont typeface="Wingdings" pitchFamily="2" charset="2"/>
              <a:buNone/>
            </a:pPr>
            <a:r>
              <a:rPr lang="en-GB" altLang="zh-CN" sz="1000" dirty="0" smtClean="0">
                <a:ea typeface="SimSun" pitchFamily="2" charset="-122"/>
              </a:rPr>
              <a:t>The information contained in this presentation is subject to, and must be read in conjunction with, all other publicly available information, including, where relevant any fuller disclosure document published by the Company. Any person at any time acquiring the securities must do so only on the basis of such person’s own judgement as to the merits of the suitability of the securities for its purposes and only on such information as is contained in public information having taken all such professional or other advice as it considers necessary or appropriate in the circumstances and not in reliance on the information contained herein. The information is not tailored for any particular investor and does not constitute individual investment advice.  Any information in this presentation relating to the price at which investments have been bought or sold in the past or the yield on investments cannot be relied upon as a guide to future performance.</a:t>
            </a:r>
            <a:endParaRPr lang="en-GB" sz="1000" dirty="0" smtClean="0"/>
          </a:p>
        </p:txBody>
      </p:sp>
      <p:sp>
        <p:nvSpPr>
          <p:cNvPr id="6" name="Slide Number Placeholder 5"/>
          <p:cNvSpPr>
            <a:spLocks noGrp="1"/>
          </p:cNvSpPr>
          <p:nvPr>
            <p:ph type="sldNum" sz="quarter" idx="12"/>
          </p:nvPr>
        </p:nvSpPr>
        <p:spPr/>
        <p:txBody>
          <a:bodyPr/>
          <a:lstStyle/>
          <a:p>
            <a:pPr>
              <a:defRPr/>
            </a:pPr>
            <a:r>
              <a:rPr lang="en-US" smtClean="0"/>
              <a:t> Page </a:t>
            </a:r>
            <a:fld id="{43A9BCFD-B816-4239-BE4D-0202D14B6165}" type="slidenum">
              <a:rPr lang="en-US" smtClean="0"/>
              <a:pPr>
                <a:defRPr/>
              </a:pPr>
              <a:t>1</a:t>
            </a:fld>
            <a:endParaRPr lang="en-US"/>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457200" y="0"/>
            <a:ext cx="6686550" cy="571500"/>
          </a:xfrm>
        </p:spPr>
        <p:txBody>
          <a:bodyPr/>
          <a:lstStyle/>
          <a:p>
            <a:pPr>
              <a:defRPr/>
            </a:pPr>
            <a:r>
              <a:rPr lang="en-GB" sz="2400" kern="1200" dirty="0" smtClean="0">
                <a:solidFill>
                  <a:srgbClr val="0000CC"/>
                </a:solidFill>
                <a:ea typeface="LF_Kai" pitchFamily="2" charset="-122"/>
                <a:cs typeface="Arial" charset="0"/>
              </a:rPr>
              <a:t>Market Overview </a:t>
            </a:r>
            <a:endParaRPr lang="en-GB" sz="2400" kern="1200" dirty="0" smtClean="0">
              <a:solidFill>
                <a:srgbClr val="FF0000"/>
              </a:solidFill>
              <a:ea typeface="LF_Kai" pitchFamily="2" charset="-122"/>
              <a:cs typeface="Arial" charset="0"/>
            </a:endParaRPr>
          </a:p>
        </p:txBody>
      </p:sp>
      <p:sp>
        <p:nvSpPr>
          <p:cNvPr id="9220" name="Rectangle 40"/>
          <p:cNvSpPr>
            <a:spLocks noChangeArrowheads="1"/>
          </p:cNvSpPr>
          <p:nvPr/>
        </p:nvSpPr>
        <p:spPr bwMode="gray">
          <a:xfrm>
            <a:off x="0" y="188640"/>
            <a:ext cx="9144000" cy="6192688"/>
          </a:xfrm>
          <a:prstGeom prst="rect">
            <a:avLst/>
          </a:prstGeom>
          <a:noFill/>
          <a:ln w="9525" algn="ctr">
            <a:noFill/>
            <a:miter lim="800000"/>
            <a:headEnd/>
            <a:tailEnd/>
          </a:ln>
        </p:spPr>
        <p:txBody>
          <a:bodyPr/>
          <a:lstStyle/>
          <a:p>
            <a:pPr>
              <a:lnSpc>
                <a:spcPct val="150000"/>
              </a:lnSpc>
              <a:defRPr/>
            </a:pPr>
            <a:endParaRPr lang="en-GB" sz="2000" dirty="0">
              <a:cs typeface="Arial" pitchFamily="34" charset="0"/>
            </a:endParaRPr>
          </a:p>
          <a:p>
            <a:pPr>
              <a:lnSpc>
                <a:spcPct val="150000"/>
              </a:lnSpc>
              <a:buFont typeface="Wingdings" pitchFamily="2" charset="2"/>
              <a:buChar char="l"/>
              <a:defRPr/>
            </a:pPr>
            <a:r>
              <a:rPr lang="en-GB" sz="2000" dirty="0">
                <a:cs typeface="Arial" pitchFamily="34" charset="0"/>
              </a:rPr>
              <a:t> </a:t>
            </a:r>
            <a:r>
              <a:rPr lang="en-GB" sz="2000" dirty="0" smtClean="0">
                <a:cs typeface="Arial" pitchFamily="34" charset="0"/>
              </a:rPr>
              <a:t> Price erosion continues across the value chain</a:t>
            </a:r>
            <a:endParaRPr lang="en-GB" sz="2000" dirty="0">
              <a:cs typeface="Arial" pitchFamily="34" charset="0"/>
            </a:endParaRPr>
          </a:p>
          <a:p>
            <a:pPr marL="747713" lvl="1" indent="-290513">
              <a:lnSpc>
                <a:spcPct val="150000"/>
              </a:lnSpc>
              <a:spcBef>
                <a:spcPct val="10000"/>
              </a:spcBef>
              <a:buSzPct val="60000"/>
              <a:buFont typeface="Wingdings" pitchFamily="2" charset="2"/>
              <a:buChar char="l"/>
              <a:defRPr/>
            </a:pPr>
            <a:r>
              <a:rPr lang="en-GB" sz="1600" dirty="0" smtClean="0">
                <a:solidFill>
                  <a:schemeClr val="tx1"/>
                </a:solidFill>
                <a:cs typeface="Arial" pitchFamily="34" charset="0"/>
              </a:rPr>
              <a:t>Prices remain decoupled from production costs</a:t>
            </a:r>
          </a:p>
          <a:p>
            <a:pPr marL="747713" lvl="1" indent="-290513">
              <a:lnSpc>
                <a:spcPct val="150000"/>
              </a:lnSpc>
              <a:spcBef>
                <a:spcPct val="10000"/>
              </a:spcBef>
              <a:buSzPct val="60000"/>
              <a:buFont typeface="Wingdings" pitchFamily="2" charset="2"/>
              <a:buChar char="l"/>
              <a:defRPr/>
            </a:pPr>
            <a:r>
              <a:rPr lang="en-GB" sz="1600" dirty="0" smtClean="0">
                <a:solidFill>
                  <a:schemeClr val="tx1"/>
                </a:solidFill>
                <a:cs typeface="Arial" pitchFamily="34" charset="0"/>
              </a:rPr>
              <a:t>High efficiency </a:t>
            </a:r>
            <a:r>
              <a:rPr lang="en-GB" sz="1600" dirty="0" err="1" smtClean="0">
                <a:solidFill>
                  <a:schemeClr val="tx1"/>
                </a:solidFill>
                <a:cs typeface="Arial" pitchFamily="34" charset="0"/>
              </a:rPr>
              <a:t>monocrystalline</a:t>
            </a:r>
            <a:r>
              <a:rPr lang="en-GB" sz="1600" dirty="0" smtClean="0">
                <a:solidFill>
                  <a:schemeClr val="tx1"/>
                </a:solidFill>
                <a:cs typeface="Arial" pitchFamily="34" charset="0"/>
              </a:rPr>
              <a:t> silicon products increasing market share</a:t>
            </a:r>
            <a:endParaRPr lang="en-GB" sz="2000" dirty="0" smtClean="0">
              <a:cs typeface="Arial" pitchFamily="34" charset="0"/>
            </a:endParaRPr>
          </a:p>
          <a:p>
            <a:pPr marL="290513" indent="-290513">
              <a:lnSpc>
                <a:spcPct val="150000"/>
              </a:lnSpc>
              <a:buSzPct val="100000"/>
              <a:buFont typeface="Wingdings" pitchFamily="2" charset="2"/>
              <a:buChar char="l"/>
              <a:defRPr/>
            </a:pPr>
            <a:r>
              <a:rPr lang="en-GB" sz="2000" dirty="0" smtClean="0">
                <a:cs typeface="Arial" pitchFamily="34" charset="0"/>
              </a:rPr>
              <a:t>China increasing its dominant position in PV manufacturing</a:t>
            </a:r>
          </a:p>
          <a:p>
            <a:pPr marL="747713" lvl="1" indent="-290513">
              <a:lnSpc>
                <a:spcPct val="150000"/>
              </a:lnSpc>
              <a:spcBef>
                <a:spcPct val="10000"/>
              </a:spcBef>
              <a:buSzPct val="60000"/>
              <a:buFont typeface="Wingdings" pitchFamily="2" charset="2"/>
              <a:buChar char="l"/>
              <a:defRPr/>
            </a:pPr>
            <a:r>
              <a:rPr lang="en-US" sz="1600" dirty="0" smtClean="0">
                <a:solidFill>
                  <a:schemeClr val="tx1"/>
                </a:solidFill>
                <a:cs typeface="Arial" pitchFamily="34" charset="0"/>
              </a:rPr>
              <a:t>Cell production in China increased to 32GW in H1 2017 -up 28% on H1 2016. </a:t>
            </a:r>
          </a:p>
          <a:p>
            <a:pPr marL="747713" lvl="1" indent="-290513">
              <a:lnSpc>
                <a:spcPct val="150000"/>
              </a:lnSpc>
              <a:spcBef>
                <a:spcPct val="10000"/>
              </a:spcBef>
              <a:buSzPct val="60000"/>
              <a:buFont typeface="Wingdings" pitchFamily="2" charset="2"/>
              <a:buChar char="l"/>
              <a:defRPr/>
            </a:pPr>
            <a:r>
              <a:rPr lang="en-US" sz="1600" dirty="0" smtClean="0">
                <a:solidFill>
                  <a:schemeClr val="tx1"/>
                </a:solidFill>
                <a:cs typeface="Arial" pitchFamily="34" charset="0"/>
              </a:rPr>
              <a:t>PV module production reached 34GW -up 26% on H1 2016. </a:t>
            </a:r>
            <a:r>
              <a:rPr lang="en-US" sz="1600" dirty="0" smtClean="0"/>
              <a:t> </a:t>
            </a:r>
            <a:endParaRPr lang="en-GB" sz="1600" dirty="0" smtClean="0">
              <a:solidFill>
                <a:schemeClr val="tx1"/>
              </a:solidFill>
              <a:cs typeface="Arial" pitchFamily="34" charset="0"/>
            </a:endParaRPr>
          </a:p>
          <a:p>
            <a:pPr marL="290513" indent="-290513">
              <a:lnSpc>
                <a:spcPct val="150000"/>
              </a:lnSpc>
              <a:buSzPct val="100000"/>
              <a:buFont typeface="Wingdings" pitchFamily="2" charset="2"/>
              <a:buChar char="l"/>
              <a:defRPr/>
            </a:pPr>
            <a:r>
              <a:rPr lang="en-GB" sz="2000" dirty="0" smtClean="0">
                <a:cs typeface="Arial" pitchFamily="34" charset="0"/>
              </a:rPr>
              <a:t>China is largest PV end market- 24GW installations added in H1 2017</a:t>
            </a:r>
          </a:p>
          <a:p>
            <a:pPr marL="747713" lvl="1" indent="-290513">
              <a:lnSpc>
                <a:spcPct val="150000"/>
              </a:lnSpc>
              <a:spcBef>
                <a:spcPct val="10000"/>
              </a:spcBef>
              <a:buSzPct val="60000"/>
              <a:buFont typeface="Wingdings" pitchFamily="2" charset="2"/>
              <a:buChar char="l"/>
              <a:defRPr/>
            </a:pPr>
            <a:r>
              <a:rPr lang="en-GB" sz="1600" dirty="0" smtClean="0">
                <a:solidFill>
                  <a:schemeClr val="tx1"/>
                </a:solidFill>
                <a:cs typeface="Arial" pitchFamily="34" charset="0"/>
              </a:rPr>
              <a:t>Further 10.5GW added in July</a:t>
            </a:r>
          </a:p>
          <a:p>
            <a:pPr marL="747713" lvl="1" indent="-290513">
              <a:lnSpc>
                <a:spcPct val="150000"/>
              </a:lnSpc>
              <a:spcBef>
                <a:spcPct val="10000"/>
              </a:spcBef>
              <a:buSzPct val="60000"/>
              <a:buFont typeface="Wingdings" pitchFamily="2" charset="2"/>
              <a:buChar char="l"/>
              <a:defRPr/>
            </a:pPr>
            <a:r>
              <a:rPr lang="en-GB" sz="1600" dirty="0" smtClean="0">
                <a:solidFill>
                  <a:schemeClr val="tx1"/>
                </a:solidFill>
                <a:cs typeface="Arial" pitchFamily="34" charset="0"/>
              </a:rPr>
              <a:t>Cumulative installations now exceed the 105GW  target set for 2020 </a:t>
            </a:r>
          </a:p>
          <a:p>
            <a:pPr>
              <a:lnSpc>
                <a:spcPct val="150000"/>
              </a:lnSpc>
              <a:buFont typeface="Wingdings" pitchFamily="2" charset="2"/>
              <a:buChar char="l"/>
              <a:defRPr/>
            </a:pPr>
            <a:r>
              <a:rPr lang="en-GB" sz="2000" dirty="0" smtClean="0">
                <a:cs typeface="Arial" pitchFamily="34" charset="0"/>
              </a:rPr>
              <a:t>  USA has launched new enquiry into imports of PV cells and modules</a:t>
            </a:r>
            <a:endParaRPr lang="en-GB" sz="2000" dirty="0">
              <a:cs typeface="Arial" pitchFamily="34" charset="0"/>
            </a:endParaRPr>
          </a:p>
          <a:p>
            <a:pPr marL="747713" lvl="1" indent="-290513">
              <a:lnSpc>
                <a:spcPct val="150000"/>
              </a:lnSpc>
              <a:spcBef>
                <a:spcPct val="10000"/>
              </a:spcBef>
              <a:buSzPct val="60000"/>
              <a:buFont typeface="Wingdings" pitchFamily="2" charset="2"/>
              <a:buChar char="l"/>
              <a:defRPr/>
            </a:pPr>
            <a:r>
              <a:rPr lang="en-US" sz="1600" dirty="0" smtClean="0">
                <a:solidFill>
                  <a:schemeClr val="tx1"/>
                </a:solidFill>
                <a:cs typeface="Arial" pitchFamily="34" charset="0"/>
              </a:rPr>
              <a:t>Complaint filed in April under Section 201 of the Trade Act of 1974 by PV company </a:t>
            </a:r>
            <a:r>
              <a:rPr lang="en-US" sz="1600" dirty="0" err="1" smtClean="0">
                <a:solidFill>
                  <a:schemeClr val="tx1"/>
                </a:solidFill>
                <a:cs typeface="Arial" pitchFamily="34" charset="0"/>
              </a:rPr>
              <a:t>Suniva</a:t>
            </a:r>
            <a:endParaRPr lang="en-US" sz="1600" dirty="0" smtClean="0">
              <a:solidFill>
                <a:schemeClr val="tx1"/>
              </a:solidFill>
              <a:cs typeface="Arial" pitchFamily="34" charset="0"/>
            </a:endParaRPr>
          </a:p>
          <a:p>
            <a:pPr marL="747713" lvl="1" indent="-290513">
              <a:lnSpc>
                <a:spcPct val="150000"/>
              </a:lnSpc>
              <a:spcBef>
                <a:spcPct val="10000"/>
              </a:spcBef>
              <a:buSzPct val="60000"/>
              <a:buFont typeface="Wingdings" pitchFamily="2" charset="2"/>
              <a:buChar char="l"/>
              <a:defRPr/>
            </a:pPr>
            <a:r>
              <a:rPr lang="en-US" sz="1600" dirty="0" smtClean="0">
                <a:solidFill>
                  <a:schemeClr val="tx1"/>
                </a:solidFill>
                <a:cs typeface="Arial" pitchFamily="34" charset="0"/>
              </a:rPr>
              <a:t>Imports alleged to be “substantial cause of serious injury” to US manufacturing </a:t>
            </a:r>
          </a:p>
          <a:p>
            <a:pPr marL="747713" lvl="1" indent="-290513">
              <a:lnSpc>
                <a:spcPct val="150000"/>
              </a:lnSpc>
              <a:spcBef>
                <a:spcPct val="10000"/>
              </a:spcBef>
              <a:buSzPct val="60000"/>
              <a:buFont typeface="Wingdings" pitchFamily="2" charset="2"/>
              <a:buChar char="l"/>
              <a:defRPr/>
            </a:pPr>
            <a:r>
              <a:rPr lang="en-US" sz="1600" dirty="0" smtClean="0">
                <a:solidFill>
                  <a:schemeClr val="tx1"/>
                </a:solidFill>
                <a:cs typeface="Arial" pitchFamily="34" charset="0"/>
              </a:rPr>
              <a:t>US International Trade Commission will decide by 22 September </a:t>
            </a:r>
            <a:endParaRPr lang="en-GB" sz="2000" dirty="0">
              <a:cs typeface="Arial" pitchFamily="34" charset="0"/>
            </a:endParaRPr>
          </a:p>
          <a:p>
            <a:pPr lvl="1">
              <a:lnSpc>
                <a:spcPct val="150000"/>
              </a:lnSpc>
              <a:defRPr/>
            </a:pPr>
            <a:endParaRPr lang="en-GB" sz="1600" dirty="0">
              <a:solidFill>
                <a:schemeClr val="tx1"/>
              </a:solidFill>
              <a:cs typeface="Arial" pitchFamily="34" charset="0"/>
            </a:endParaRPr>
          </a:p>
          <a:p>
            <a:pPr>
              <a:lnSpc>
                <a:spcPct val="150000"/>
              </a:lnSpc>
              <a:buFont typeface="Wingdings" pitchFamily="2" charset="2"/>
              <a:buNone/>
              <a:defRPr/>
            </a:pPr>
            <a:endParaRPr lang="en-GB" sz="1200" dirty="0">
              <a:solidFill>
                <a:srgbClr val="000099"/>
              </a:solidFill>
              <a:cs typeface="Arial" pitchFamily="34" charset="0"/>
            </a:endParaRPr>
          </a:p>
          <a:p>
            <a:pPr>
              <a:lnSpc>
                <a:spcPct val="150000"/>
              </a:lnSpc>
              <a:spcBef>
                <a:spcPct val="10000"/>
              </a:spcBef>
              <a:buClr>
                <a:srgbClr val="00008A"/>
              </a:buClr>
              <a:buFont typeface="Wingdings" pitchFamily="2" charset="2"/>
              <a:buNone/>
              <a:defRPr/>
            </a:pPr>
            <a:endParaRPr lang="en-GB" sz="1800" dirty="0">
              <a:solidFill>
                <a:srgbClr val="00008A"/>
              </a:solidFill>
              <a:cs typeface="Arial" pitchFamily="34" charset="0"/>
            </a:endParaRPr>
          </a:p>
        </p:txBody>
      </p:sp>
      <p:sp>
        <p:nvSpPr>
          <p:cNvPr id="6" name="Slide Number Placeholder 5"/>
          <p:cNvSpPr>
            <a:spLocks noGrp="1"/>
          </p:cNvSpPr>
          <p:nvPr>
            <p:ph type="sldNum" sz="quarter" idx="12"/>
          </p:nvPr>
        </p:nvSpPr>
        <p:spPr/>
        <p:txBody>
          <a:bodyPr/>
          <a:lstStyle/>
          <a:p>
            <a:pPr>
              <a:defRPr/>
            </a:pPr>
            <a:r>
              <a:rPr lang="en-US" smtClean="0"/>
              <a:t> Page </a:t>
            </a:r>
            <a:fld id="{B9AE7437-D64E-47F6-B605-CB8B5CB9BD78}" type="slidenum">
              <a:rPr lang="en-US" smtClean="0"/>
              <a:pPr>
                <a:defRPr/>
              </a:pPr>
              <a:t>2</a:t>
            </a:fld>
            <a:endParaRPr lang="en-US"/>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467544" y="0"/>
            <a:ext cx="6686550" cy="571500"/>
          </a:xfrm>
        </p:spPr>
        <p:txBody>
          <a:bodyPr/>
          <a:lstStyle/>
          <a:p>
            <a:pPr>
              <a:defRPr/>
            </a:pPr>
            <a:r>
              <a:rPr lang="en-GB" sz="2400" kern="1200" dirty="0" smtClean="0">
                <a:solidFill>
                  <a:srgbClr val="0000CC"/>
                </a:solidFill>
                <a:ea typeface="LF_Kai" pitchFamily="2" charset="-122"/>
                <a:cs typeface="Arial" charset="0"/>
              </a:rPr>
              <a:t>H1 Overview</a:t>
            </a:r>
          </a:p>
        </p:txBody>
      </p:sp>
      <p:sp>
        <p:nvSpPr>
          <p:cNvPr id="7171" name="Rectangle 40"/>
          <p:cNvSpPr>
            <a:spLocks noChangeArrowheads="1"/>
          </p:cNvSpPr>
          <p:nvPr/>
        </p:nvSpPr>
        <p:spPr bwMode="gray">
          <a:xfrm>
            <a:off x="0" y="332656"/>
            <a:ext cx="9144000" cy="6048375"/>
          </a:xfrm>
          <a:prstGeom prst="rect">
            <a:avLst/>
          </a:prstGeom>
          <a:noFill/>
          <a:ln w="9525" algn="ctr">
            <a:noFill/>
            <a:miter lim="800000"/>
            <a:headEnd/>
            <a:tailEnd/>
          </a:ln>
        </p:spPr>
        <p:txBody>
          <a:bodyPr/>
          <a:lstStyle/>
          <a:p>
            <a:pPr marL="290513" indent="-290513">
              <a:spcBef>
                <a:spcPct val="10000"/>
              </a:spcBef>
              <a:buSzPct val="100000"/>
            </a:pPr>
            <a:endParaRPr lang="en-GB" sz="2000" dirty="0">
              <a:cs typeface="Arial" pitchFamily="34" charset="0"/>
            </a:endParaRPr>
          </a:p>
          <a:p>
            <a:pPr>
              <a:spcBef>
                <a:spcPct val="10000"/>
              </a:spcBef>
              <a:buFont typeface="Wingdings" pitchFamily="2" charset="2"/>
              <a:buChar char="l"/>
            </a:pPr>
            <a:r>
              <a:rPr lang="en-GB" sz="2000" dirty="0">
                <a:cs typeface="Arial" pitchFamily="34" charset="0"/>
              </a:rPr>
              <a:t> </a:t>
            </a:r>
            <a:r>
              <a:rPr lang="en-GB" sz="2000" dirty="0" smtClean="0">
                <a:cs typeface="Arial" pitchFamily="34" charset="0"/>
              </a:rPr>
              <a:t>Wafer shipment </a:t>
            </a:r>
            <a:r>
              <a:rPr lang="en-GB" sz="2000" dirty="0">
                <a:cs typeface="Arial" pitchFamily="34" charset="0"/>
              </a:rPr>
              <a:t>volumes </a:t>
            </a:r>
            <a:r>
              <a:rPr lang="en-GB" sz="2000" dirty="0" smtClean="0">
                <a:cs typeface="Arial" pitchFamily="34" charset="0"/>
              </a:rPr>
              <a:t>69MW </a:t>
            </a:r>
            <a:r>
              <a:rPr lang="en-GB" sz="2000" dirty="0">
                <a:cs typeface="Arial" pitchFamily="34" charset="0"/>
              </a:rPr>
              <a:t>(H1 </a:t>
            </a:r>
            <a:r>
              <a:rPr lang="en-GB" sz="2000" dirty="0" smtClean="0">
                <a:cs typeface="Arial" pitchFamily="34" charset="0"/>
              </a:rPr>
              <a:t>2016: 59MW</a:t>
            </a:r>
            <a:r>
              <a:rPr lang="en-GB" sz="2000" dirty="0">
                <a:cs typeface="Arial" pitchFamily="34" charset="0"/>
              </a:rPr>
              <a:t>)</a:t>
            </a:r>
          </a:p>
          <a:p>
            <a:pPr marL="747713" lvl="1" indent="-290513">
              <a:spcBef>
                <a:spcPct val="10000"/>
              </a:spcBef>
              <a:buSzPct val="60000"/>
              <a:buFont typeface="Wingdings" pitchFamily="2" charset="2"/>
              <a:buChar char="l"/>
            </a:pPr>
            <a:r>
              <a:rPr lang="en-GB" sz="1600" dirty="0" smtClean="0">
                <a:solidFill>
                  <a:schemeClr val="tx1"/>
                </a:solidFill>
                <a:cs typeface="Arial" pitchFamily="34" charset="0"/>
              </a:rPr>
              <a:t>Shipment volumes broadly in line with production output</a:t>
            </a:r>
          </a:p>
          <a:p>
            <a:pPr marL="747713" lvl="1" indent="-290513">
              <a:spcBef>
                <a:spcPct val="10000"/>
              </a:spcBef>
              <a:buSzPct val="60000"/>
              <a:buFont typeface="Wingdings" pitchFamily="2" charset="2"/>
              <a:buChar char="l"/>
            </a:pPr>
            <a:r>
              <a:rPr lang="en-GB" sz="1600" dirty="0" smtClean="0">
                <a:solidFill>
                  <a:schemeClr val="tx1"/>
                </a:solidFill>
                <a:cs typeface="Arial" pitchFamily="34" charset="0"/>
              </a:rPr>
              <a:t>Focus on low carbon footprint wafers supplied to customer targeting French PV market</a:t>
            </a:r>
          </a:p>
          <a:p>
            <a:pPr marL="747713" lvl="1" indent="-290513">
              <a:spcBef>
                <a:spcPct val="10000"/>
              </a:spcBef>
              <a:buSzPct val="60000"/>
              <a:buFont typeface="Wingdings" pitchFamily="2" charset="2"/>
              <a:buChar char="l"/>
            </a:pPr>
            <a:endParaRPr lang="en-GB" sz="1600" dirty="0" smtClean="0">
              <a:solidFill>
                <a:schemeClr val="tx1"/>
              </a:solidFill>
              <a:cs typeface="Arial" pitchFamily="34" charset="0"/>
            </a:endParaRPr>
          </a:p>
          <a:p>
            <a:pPr marL="290513" indent="-290513">
              <a:spcBef>
                <a:spcPct val="10000"/>
              </a:spcBef>
              <a:buSzPct val="100000"/>
              <a:buFont typeface="Wingdings" pitchFamily="2" charset="2"/>
              <a:buChar char="l"/>
            </a:pPr>
            <a:r>
              <a:rPr lang="en-GB" sz="2000" dirty="0" smtClean="0">
                <a:cs typeface="Arial" pitchFamily="34" charset="0"/>
              </a:rPr>
              <a:t> Ingot/block production to be shutdown in UK</a:t>
            </a:r>
          </a:p>
          <a:p>
            <a:pPr marL="747713" lvl="1" indent="-290513">
              <a:spcBef>
                <a:spcPct val="10000"/>
              </a:spcBef>
              <a:buSzPct val="60000"/>
              <a:buFont typeface="Wingdings" pitchFamily="2" charset="2"/>
              <a:buChar char="l"/>
            </a:pPr>
            <a:r>
              <a:rPr lang="en-GB" sz="1600" dirty="0" smtClean="0">
                <a:solidFill>
                  <a:schemeClr val="tx1"/>
                </a:solidFill>
                <a:cs typeface="Arial" pitchFamily="34" charset="0"/>
              </a:rPr>
              <a:t>Operations to cease at end  August</a:t>
            </a:r>
          </a:p>
          <a:p>
            <a:pPr marL="747713" lvl="1" indent="-290513">
              <a:spcBef>
                <a:spcPct val="10000"/>
              </a:spcBef>
              <a:buSzPct val="60000"/>
              <a:buFont typeface="Wingdings" pitchFamily="2" charset="2"/>
              <a:buChar char="l"/>
            </a:pPr>
            <a:endParaRPr lang="en-GB" sz="2000" dirty="0" smtClean="0">
              <a:cs typeface="Arial" pitchFamily="34" charset="0"/>
            </a:endParaRPr>
          </a:p>
          <a:p>
            <a:pPr marL="290513" indent="-290513">
              <a:spcBef>
                <a:spcPct val="10000"/>
              </a:spcBef>
              <a:buSzPct val="100000"/>
              <a:buFont typeface="Wingdings" pitchFamily="2" charset="2"/>
              <a:buChar char=""/>
            </a:pPr>
            <a:r>
              <a:rPr lang="en-GB" sz="2000" dirty="0" smtClean="0">
                <a:cs typeface="Arial" pitchFamily="34" charset="0"/>
              </a:rPr>
              <a:t>Wafering operations to continue at Group’s facility in Germany</a:t>
            </a:r>
          </a:p>
          <a:p>
            <a:pPr marL="747713" lvl="1" indent="-290513">
              <a:spcBef>
                <a:spcPct val="10000"/>
              </a:spcBef>
              <a:buSzPct val="60000"/>
              <a:buFont typeface="Wingdings" pitchFamily="2" charset="2"/>
              <a:buChar char="l"/>
            </a:pPr>
            <a:r>
              <a:rPr lang="en-GB" sz="1600" dirty="0" smtClean="0">
                <a:solidFill>
                  <a:schemeClr val="tx1"/>
                </a:solidFill>
                <a:cs typeface="Arial" pitchFamily="34" charset="0"/>
              </a:rPr>
              <a:t>Blocks to be purchased from third party suppliers</a:t>
            </a:r>
          </a:p>
          <a:p>
            <a:pPr marL="747713" lvl="1" indent="-290513">
              <a:spcBef>
                <a:spcPct val="10000"/>
              </a:spcBef>
              <a:buSzPct val="60000"/>
              <a:buFont typeface="Wingdings" pitchFamily="2" charset="2"/>
              <a:buChar char="l"/>
            </a:pPr>
            <a:r>
              <a:rPr lang="en-GB" sz="1600" dirty="0" smtClean="0">
                <a:solidFill>
                  <a:schemeClr val="tx1"/>
                </a:solidFill>
                <a:cs typeface="Arial" pitchFamily="34" charset="0"/>
              </a:rPr>
              <a:t>French PV market carbon footprint incentives favourable for wafering in Germany.</a:t>
            </a:r>
          </a:p>
          <a:p>
            <a:pPr>
              <a:spcBef>
                <a:spcPct val="10000"/>
              </a:spcBef>
            </a:pPr>
            <a:endParaRPr lang="en-GB" sz="2000" dirty="0">
              <a:cs typeface="Arial" pitchFamily="34" charset="0"/>
            </a:endParaRPr>
          </a:p>
          <a:p>
            <a:pPr marL="0" lvl="2">
              <a:spcBef>
                <a:spcPct val="10000"/>
              </a:spcBef>
              <a:buFont typeface="Wingdings" pitchFamily="2" charset="2"/>
              <a:buChar char="l"/>
            </a:pPr>
            <a:r>
              <a:rPr lang="en-GB" sz="2000" dirty="0" smtClean="0">
                <a:cs typeface="Arial" pitchFamily="34" charset="0"/>
              </a:rPr>
              <a:t>  Polysilicon trading significantly reduced as inventory level much lower</a:t>
            </a:r>
          </a:p>
          <a:p>
            <a:pPr marL="747713" lvl="1" indent="-290513">
              <a:spcBef>
                <a:spcPct val="10000"/>
              </a:spcBef>
              <a:buSzPct val="60000"/>
              <a:buFont typeface="Wingdings" pitchFamily="2" charset="2"/>
              <a:buChar char="l"/>
            </a:pPr>
            <a:r>
              <a:rPr lang="en-GB" sz="1600" dirty="0" smtClean="0">
                <a:solidFill>
                  <a:schemeClr val="tx1"/>
                </a:solidFill>
                <a:cs typeface="Arial" pitchFamily="34" charset="0"/>
              </a:rPr>
              <a:t>No purchase obligations under long term polysilicon contracts</a:t>
            </a:r>
          </a:p>
          <a:p>
            <a:pPr marL="747713" lvl="1" indent="-290513">
              <a:spcBef>
                <a:spcPct val="10000"/>
              </a:spcBef>
              <a:buSzPct val="60000"/>
              <a:buFont typeface="Wingdings" pitchFamily="2" charset="2"/>
              <a:buChar char="l"/>
            </a:pPr>
            <a:r>
              <a:rPr lang="en-GB" sz="1600" dirty="0" smtClean="0">
                <a:solidFill>
                  <a:schemeClr val="tx1"/>
                </a:solidFill>
                <a:cs typeface="Arial" pitchFamily="34" charset="0"/>
              </a:rPr>
              <a:t>Trading of  polysilicon continues albeit at lower level than 2016</a:t>
            </a:r>
          </a:p>
          <a:p>
            <a:pPr marL="747713" lvl="1" indent="-290513"/>
            <a:endParaRPr lang="en-GB" sz="2000" dirty="0" smtClean="0">
              <a:solidFill>
                <a:schemeClr val="tx1"/>
              </a:solidFill>
              <a:cs typeface="Arial" pitchFamily="34" charset="0"/>
            </a:endParaRPr>
          </a:p>
          <a:p>
            <a:pPr>
              <a:spcBef>
                <a:spcPct val="10000"/>
              </a:spcBef>
              <a:buFont typeface="Wingdings" pitchFamily="2" charset="2"/>
              <a:buChar char="l"/>
            </a:pPr>
            <a:r>
              <a:rPr lang="en-GB" sz="2000" dirty="0" smtClean="0">
                <a:cs typeface="Arial" pitchFamily="34" charset="0"/>
              </a:rPr>
              <a:t>  No resolution of dispute with LT wafer contract customer</a:t>
            </a:r>
          </a:p>
          <a:p>
            <a:pPr marL="747713" lvl="1" indent="-290513">
              <a:spcBef>
                <a:spcPct val="10000"/>
              </a:spcBef>
              <a:buSzPct val="60000"/>
              <a:buFont typeface="Wingdings" pitchFamily="2" charset="2"/>
              <a:buChar char="l"/>
            </a:pPr>
            <a:r>
              <a:rPr lang="en-GB" sz="1600" dirty="0" smtClean="0">
                <a:solidFill>
                  <a:schemeClr val="tx1"/>
                </a:solidFill>
                <a:cs typeface="Arial" pitchFamily="34" charset="0"/>
              </a:rPr>
              <a:t>Request for ICC arbitration filed in March 2015</a:t>
            </a:r>
          </a:p>
          <a:p>
            <a:pPr marL="747713" lvl="1" indent="-290513">
              <a:spcBef>
                <a:spcPct val="10000"/>
              </a:spcBef>
              <a:buSzPct val="60000"/>
              <a:buFont typeface="Wingdings" pitchFamily="2" charset="2"/>
              <a:buChar char="l"/>
            </a:pPr>
            <a:r>
              <a:rPr lang="en-GB" sz="1600" dirty="0" smtClean="0">
                <a:solidFill>
                  <a:schemeClr val="tx1"/>
                </a:solidFill>
                <a:cs typeface="Arial" pitchFamily="34" charset="0"/>
              </a:rPr>
              <a:t>Evidentiary hearing held in March 2017</a:t>
            </a:r>
          </a:p>
          <a:p>
            <a:pPr marL="747713" lvl="1" indent="-290513">
              <a:spcBef>
                <a:spcPct val="10000"/>
              </a:spcBef>
              <a:buSzPct val="60000"/>
              <a:buFont typeface="Wingdings" pitchFamily="2" charset="2"/>
              <a:buChar char="l"/>
            </a:pPr>
            <a:r>
              <a:rPr lang="en-GB" sz="1600" dirty="0" smtClean="0">
                <a:solidFill>
                  <a:schemeClr val="tx1"/>
                </a:solidFill>
                <a:cs typeface="Arial" pitchFamily="34" charset="0"/>
              </a:rPr>
              <a:t>Judgement expected by end-September 2017</a:t>
            </a:r>
          </a:p>
          <a:p>
            <a:pPr marL="747713" lvl="1" indent="-290513">
              <a:spcBef>
                <a:spcPct val="10000"/>
              </a:spcBef>
              <a:buSzPct val="60000"/>
              <a:buFont typeface="Wingdings" pitchFamily="2" charset="2"/>
              <a:buChar char="l"/>
            </a:pPr>
            <a:endParaRPr lang="en-GB" sz="1600" dirty="0" smtClean="0">
              <a:solidFill>
                <a:schemeClr val="tx1"/>
              </a:solidFill>
              <a:cs typeface="Arial" pitchFamily="34" charset="0"/>
            </a:endParaRPr>
          </a:p>
          <a:p>
            <a:pPr marL="747713" lvl="1" indent="-290513">
              <a:spcBef>
                <a:spcPct val="10000"/>
              </a:spcBef>
              <a:buSzPct val="60000"/>
              <a:buFont typeface="Wingdings" pitchFamily="2" charset="2"/>
              <a:buChar char="l"/>
            </a:pPr>
            <a:endParaRPr lang="en-GB" sz="1600" dirty="0">
              <a:solidFill>
                <a:schemeClr val="tx1"/>
              </a:solidFill>
              <a:cs typeface="Arial" pitchFamily="34" charset="0"/>
            </a:endParaRPr>
          </a:p>
          <a:p>
            <a:pPr marL="747713" lvl="1" indent="-290513">
              <a:spcBef>
                <a:spcPct val="10000"/>
              </a:spcBef>
              <a:buSzPct val="60000"/>
              <a:buFont typeface="Wingdings" pitchFamily="2" charset="2"/>
              <a:buChar char="l"/>
            </a:pPr>
            <a:endParaRPr lang="en-GB" sz="1600" dirty="0">
              <a:solidFill>
                <a:schemeClr val="tx1"/>
              </a:solidFill>
              <a:cs typeface="Arial" pitchFamily="34" charset="0"/>
            </a:endParaRPr>
          </a:p>
          <a:p>
            <a:pPr lvl="2" indent="-290513">
              <a:buFont typeface="Arial" pitchFamily="34" charset="0"/>
              <a:buChar char="•"/>
            </a:pPr>
            <a:endParaRPr lang="en-GB" sz="1600" dirty="0">
              <a:solidFill>
                <a:schemeClr val="tx1"/>
              </a:solidFill>
              <a:cs typeface="Arial" pitchFamily="34" charset="0"/>
            </a:endParaRPr>
          </a:p>
          <a:p>
            <a:pPr lvl="2" indent="-290513">
              <a:buFont typeface="Arial" pitchFamily="34" charset="0"/>
              <a:buChar char="•"/>
            </a:pPr>
            <a:endParaRPr lang="en-GB" sz="1600" dirty="0">
              <a:solidFill>
                <a:schemeClr val="tx1"/>
              </a:solidFill>
              <a:cs typeface="Arial" pitchFamily="34" charset="0"/>
            </a:endParaRPr>
          </a:p>
          <a:p>
            <a:pPr lvl="2" indent="-290513">
              <a:buFont typeface="Arial" pitchFamily="34" charset="0"/>
              <a:buChar char="•"/>
            </a:pPr>
            <a:endParaRPr lang="en-GB" sz="1600" dirty="0">
              <a:solidFill>
                <a:schemeClr val="tx1"/>
              </a:solidFill>
              <a:cs typeface="Arial" pitchFamily="34" charset="0"/>
            </a:endParaRPr>
          </a:p>
          <a:p>
            <a:pPr>
              <a:spcBef>
                <a:spcPct val="10000"/>
              </a:spcBef>
              <a:buClr>
                <a:srgbClr val="00008A"/>
              </a:buClr>
              <a:buFont typeface="Wingdings" pitchFamily="2" charset="2"/>
              <a:buNone/>
            </a:pPr>
            <a:endParaRPr lang="en-GB" sz="1800" dirty="0">
              <a:solidFill>
                <a:srgbClr val="00008A"/>
              </a:solidFill>
              <a:cs typeface="Arial" pitchFamily="34" charset="0"/>
            </a:endParaRPr>
          </a:p>
        </p:txBody>
      </p:sp>
      <p:sp>
        <p:nvSpPr>
          <p:cNvPr id="6" name="Slide Number Placeholder 5"/>
          <p:cNvSpPr>
            <a:spLocks noGrp="1"/>
          </p:cNvSpPr>
          <p:nvPr>
            <p:ph type="sldNum" sz="quarter" idx="12"/>
          </p:nvPr>
        </p:nvSpPr>
        <p:spPr/>
        <p:txBody>
          <a:bodyPr/>
          <a:lstStyle/>
          <a:p>
            <a:pPr>
              <a:defRPr/>
            </a:pPr>
            <a:r>
              <a:rPr lang="en-US" smtClean="0"/>
              <a:t> Page </a:t>
            </a:r>
            <a:fld id="{17DCCCC6-1EF7-454E-A2CC-2D25AAB40379}" type="slidenum">
              <a:rPr lang="en-US" smtClean="0"/>
              <a:pPr>
                <a:defRPr/>
              </a:pPr>
              <a:t>3</a:t>
            </a:fld>
            <a:endParaRPr lang="en-US"/>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04800" y="6400800"/>
            <a:ext cx="3254375" cy="457200"/>
          </a:xfrm>
          <a:prstGeom prst="rect">
            <a:avLst/>
          </a:prstGeom>
          <a:noFill/>
          <a:ln w="9525">
            <a:noFill/>
            <a:miter lim="800000"/>
            <a:headEnd/>
            <a:tailEnd/>
          </a:ln>
        </p:spPr>
        <p:txBody>
          <a:bodyPr>
            <a:spAutoFit/>
          </a:bodyPr>
          <a:lstStyle/>
          <a:p>
            <a:pPr>
              <a:spcBef>
                <a:spcPct val="50000"/>
              </a:spcBef>
            </a:pPr>
            <a:endParaRPr lang="en-GB" sz="2400">
              <a:solidFill>
                <a:schemeClr val="tx1"/>
              </a:solidFill>
              <a:latin typeface="Times New Roman" pitchFamily="18" charset="0"/>
            </a:endParaRPr>
          </a:p>
        </p:txBody>
      </p:sp>
      <p:sp>
        <p:nvSpPr>
          <p:cNvPr id="30723" name="Rectangle 3"/>
          <p:cNvSpPr>
            <a:spLocks noGrp="1" noChangeArrowheads="1"/>
          </p:cNvSpPr>
          <p:nvPr>
            <p:ph type="title" idx="4294967295"/>
          </p:nvPr>
        </p:nvSpPr>
        <p:spPr>
          <a:xfrm>
            <a:off x="285750" y="0"/>
            <a:ext cx="6858000" cy="692150"/>
          </a:xfrm>
        </p:spPr>
        <p:txBody>
          <a:bodyPr/>
          <a:lstStyle/>
          <a:p>
            <a:pPr>
              <a:defRPr/>
            </a:pPr>
            <a:r>
              <a:rPr lang="en-US" sz="2400" kern="1200" dirty="0" smtClean="0">
                <a:solidFill>
                  <a:srgbClr val="0000CC"/>
                </a:solidFill>
                <a:ea typeface="LF_Kai" pitchFamily="2" charset="-122"/>
                <a:cs typeface="Arial" charset="0"/>
              </a:rPr>
              <a:t>H1 Overview</a:t>
            </a:r>
          </a:p>
        </p:txBody>
      </p:sp>
      <p:sp>
        <p:nvSpPr>
          <p:cNvPr id="14340" name="Rectangle 8"/>
          <p:cNvSpPr>
            <a:spLocks noChangeArrowheads="1"/>
          </p:cNvSpPr>
          <p:nvPr/>
        </p:nvSpPr>
        <p:spPr bwMode="gray">
          <a:xfrm>
            <a:off x="179512" y="3717032"/>
            <a:ext cx="9144000" cy="5518150"/>
          </a:xfrm>
          <a:prstGeom prst="rect">
            <a:avLst/>
          </a:prstGeom>
          <a:noFill/>
          <a:ln w="9525">
            <a:noFill/>
            <a:miter lim="800000"/>
            <a:headEnd/>
            <a:tailEnd/>
          </a:ln>
        </p:spPr>
        <p:txBody>
          <a:bodyPr/>
          <a:lstStyle/>
          <a:p>
            <a:pPr marL="747713" lvl="2" indent="-290513">
              <a:lnSpc>
                <a:spcPct val="150000"/>
              </a:lnSpc>
              <a:spcBef>
                <a:spcPct val="30000"/>
              </a:spcBef>
              <a:buClr>
                <a:srgbClr val="00008A"/>
              </a:buClr>
            </a:pPr>
            <a:endParaRPr lang="en-GB" sz="1600" dirty="0">
              <a:solidFill>
                <a:schemeClr val="tx1"/>
              </a:solidFill>
              <a:cs typeface="Arial" pitchFamily="34" charset="0"/>
            </a:endParaRPr>
          </a:p>
          <a:p>
            <a:pPr marL="290513" indent="-290513">
              <a:lnSpc>
                <a:spcPct val="150000"/>
              </a:lnSpc>
              <a:buSzPct val="100000"/>
              <a:buFont typeface="Wingdings" pitchFamily="2" charset="2"/>
              <a:buChar char="l"/>
              <a:defRPr/>
            </a:pPr>
            <a:endParaRPr lang="en-GB" sz="2000" dirty="0" smtClean="0">
              <a:cs typeface="Arial" pitchFamily="34" charset="0"/>
            </a:endParaRPr>
          </a:p>
          <a:p>
            <a:pPr marL="290513" indent="-290513">
              <a:lnSpc>
                <a:spcPct val="150000"/>
              </a:lnSpc>
              <a:buSzPct val="100000"/>
              <a:buFont typeface="Wingdings" pitchFamily="2" charset="2"/>
              <a:buChar char="l"/>
              <a:defRPr/>
            </a:pPr>
            <a:r>
              <a:rPr lang="en-GB" sz="2000" dirty="0" smtClean="0">
                <a:cs typeface="Arial" pitchFamily="34" charset="0"/>
              </a:rPr>
              <a:t>Multicrystalline wafer prices &gt;20% lower than in H1 2016</a:t>
            </a:r>
          </a:p>
          <a:p>
            <a:pPr marL="290513" indent="-290513">
              <a:lnSpc>
                <a:spcPct val="150000"/>
              </a:lnSpc>
              <a:buSzPct val="100000"/>
              <a:buFont typeface="Wingdings" pitchFamily="2" charset="2"/>
              <a:buChar char="l"/>
              <a:defRPr/>
            </a:pPr>
            <a:r>
              <a:rPr lang="en-GB" sz="2000" dirty="0" smtClean="0">
                <a:cs typeface="Arial" pitchFamily="34" charset="0"/>
              </a:rPr>
              <a:t>Supply tightening and prices sharply increasing during recent weeks</a:t>
            </a:r>
          </a:p>
          <a:p>
            <a:pPr marL="747713" lvl="1" indent="-290513">
              <a:lnSpc>
                <a:spcPct val="150000"/>
              </a:lnSpc>
              <a:spcBef>
                <a:spcPct val="10000"/>
              </a:spcBef>
              <a:buSzPct val="60000"/>
              <a:buFont typeface="Wingdings" pitchFamily="2" charset="2"/>
              <a:buChar char="l"/>
              <a:defRPr/>
            </a:pPr>
            <a:r>
              <a:rPr lang="en-GB" sz="1600" dirty="0" smtClean="0">
                <a:solidFill>
                  <a:schemeClr val="tx1"/>
                </a:solidFill>
                <a:cs typeface="Arial" pitchFamily="34" charset="0"/>
              </a:rPr>
              <a:t>Short term effect driven by strong demand from China/USA end-markets</a:t>
            </a:r>
          </a:p>
          <a:p>
            <a:pPr marL="747713" lvl="1" indent="-290513">
              <a:lnSpc>
                <a:spcPct val="150000"/>
              </a:lnSpc>
              <a:spcBef>
                <a:spcPct val="10000"/>
              </a:spcBef>
              <a:buSzPct val="60000"/>
              <a:buFont typeface="Wingdings" pitchFamily="2" charset="2"/>
              <a:buChar char="l"/>
              <a:defRPr/>
            </a:pPr>
            <a:r>
              <a:rPr lang="en-GB" sz="1600" dirty="0" smtClean="0">
                <a:solidFill>
                  <a:schemeClr val="tx1"/>
                </a:solidFill>
                <a:cs typeface="Arial" pitchFamily="34" charset="0"/>
              </a:rPr>
              <a:t>Polysilicon production shortfall in China during Q3</a:t>
            </a:r>
            <a:endParaRPr lang="en-GB" sz="2000" dirty="0" smtClean="0">
              <a:cs typeface="Arial" pitchFamily="34" charset="0"/>
            </a:endParaRPr>
          </a:p>
          <a:p>
            <a:pPr marL="747713" lvl="2" indent="-290513">
              <a:spcBef>
                <a:spcPct val="30000"/>
              </a:spcBef>
              <a:buClr>
                <a:srgbClr val="00008A"/>
              </a:buClr>
              <a:buFont typeface="Arial" pitchFamily="34" charset="0"/>
              <a:buChar char="•"/>
            </a:pPr>
            <a:endParaRPr lang="en-GB" sz="1600" dirty="0">
              <a:solidFill>
                <a:schemeClr val="tx1"/>
              </a:solidFill>
              <a:cs typeface="Arial" pitchFamily="34" charset="0"/>
            </a:endParaRPr>
          </a:p>
          <a:p>
            <a:pPr marL="747713" lvl="2" indent="-290513">
              <a:spcBef>
                <a:spcPct val="30000"/>
              </a:spcBef>
              <a:buClr>
                <a:srgbClr val="00008A"/>
              </a:buClr>
              <a:buFont typeface="Arial" pitchFamily="34" charset="0"/>
              <a:buChar char="•"/>
            </a:pPr>
            <a:endParaRPr lang="en-GB" sz="1600" dirty="0">
              <a:solidFill>
                <a:schemeClr val="tx1"/>
              </a:solidFill>
              <a:cs typeface="Arial" pitchFamily="34" charset="0"/>
            </a:endParaRPr>
          </a:p>
          <a:p>
            <a:pPr marL="747713" lvl="2" indent="-290513">
              <a:spcBef>
                <a:spcPct val="30000"/>
              </a:spcBef>
              <a:buClr>
                <a:srgbClr val="00008A"/>
              </a:buClr>
              <a:buFont typeface="Arial" pitchFamily="34" charset="0"/>
              <a:buChar char="•"/>
            </a:pPr>
            <a:endParaRPr lang="en-GB" sz="1600" dirty="0">
              <a:solidFill>
                <a:schemeClr val="tx1"/>
              </a:solidFill>
              <a:cs typeface="Arial" pitchFamily="34" charset="0"/>
            </a:endParaRPr>
          </a:p>
          <a:p>
            <a:pPr marL="747713" lvl="2" indent="-290513">
              <a:spcBef>
                <a:spcPct val="30000"/>
              </a:spcBef>
              <a:buClr>
                <a:srgbClr val="00008A"/>
              </a:buClr>
              <a:buFont typeface="Arial" pitchFamily="34" charset="0"/>
              <a:buChar char="•"/>
            </a:pPr>
            <a:endParaRPr lang="en-GB" sz="1600" dirty="0">
              <a:solidFill>
                <a:schemeClr val="tx1"/>
              </a:solidFill>
              <a:cs typeface="Arial" pitchFamily="34" charset="0"/>
            </a:endParaRPr>
          </a:p>
          <a:p>
            <a:pPr marL="747713" lvl="2" indent="-290513">
              <a:spcBef>
                <a:spcPct val="30000"/>
              </a:spcBef>
              <a:buClr>
                <a:srgbClr val="00008A"/>
              </a:buClr>
              <a:buFont typeface="Arial" pitchFamily="34" charset="0"/>
              <a:buChar char="•"/>
            </a:pPr>
            <a:endParaRPr lang="en-GB" sz="1600" dirty="0">
              <a:solidFill>
                <a:schemeClr val="tx1"/>
              </a:solidFill>
              <a:cs typeface="Arial" pitchFamily="34" charset="0"/>
            </a:endParaRPr>
          </a:p>
          <a:p>
            <a:pPr marL="747713" lvl="2" indent="-290513">
              <a:spcBef>
                <a:spcPct val="30000"/>
              </a:spcBef>
              <a:buClr>
                <a:srgbClr val="00008A"/>
              </a:buClr>
              <a:buFont typeface="Arial" pitchFamily="34" charset="0"/>
              <a:buChar char="•"/>
            </a:pPr>
            <a:endParaRPr lang="en-GB" sz="1600" dirty="0">
              <a:solidFill>
                <a:schemeClr val="tx1"/>
              </a:solidFill>
              <a:cs typeface="Arial" pitchFamily="34" charset="0"/>
            </a:endParaRPr>
          </a:p>
        </p:txBody>
      </p:sp>
      <p:sp>
        <p:nvSpPr>
          <p:cNvPr id="6" name="Slide Number Placeholder 5"/>
          <p:cNvSpPr>
            <a:spLocks noGrp="1"/>
          </p:cNvSpPr>
          <p:nvPr>
            <p:ph type="sldNum" sz="quarter" idx="12"/>
          </p:nvPr>
        </p:nvSpPr>
        <p:spPr/>
        <p:txBody>
          <a:bodyPr/>
          <a:lstStyle/>
          <a:p>
            <a:pPr>
              <a:defRPr/>
            </a:pPr>
            <a:r>
              <a:rPr lang="en-US" smtClean="0"/>
              <a:t> Page </a:t>
            </a:r>
            <a:fld id="{D66831FC-FA96-4647-A16F-BB658D5D3AB3}" type="slidenum">
              <a:rPr lang="en-US" smtClean="0"/>
              <a:pPr>
                <a:defRPr/>
              </a:pPr>
              <a:t>4</a:t>
            </a:fld>
            <a:endParaRPr lang="en-US"/>
          </a:p>
        </p:txBody>
      </p:sp>
      <p:graphicFrame>
        <p:nvGraphicFramePr>
          <p:cNvPr id="7" name="Chart 6"/>
          <p:cNvGraphicFramePr>
            <a:graphicFrameLocks noGrp="1"/>
          </p:cNvGraphicFramePr>
          <p:nvPr/>
        </p:nvGraphicFramePr>
        <p:xfrm>
          <a:off x="2051720" y="692696"/>
          <a:ext cx="4536504" cy="39604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nal"/>
          <p:cNvPicPr>
            <a:picLocks noChangeAspect="1" noChangeArrowheads="1"/>
          </p:cNvPicPr>
          <p:nvPr/>
        </p:nvPicPr>
        <p:blipFill>
          <a:blip r:embed="rId3" cstate="print"/>
          <a:srcRect l="30034" t="31738" r="30367" b="15631"/>
          <a:stretch>
            <a:fillRect/>
          </a:stretch>
        </p:blipFill>
        <p:spPr bwMode="gray">
          <a:xfrm>
            <a:off x="812800" y="1243013"/>
            <a:ext cx="4251325" cy="4649787"/>
          </a:xfrm>
          <a:prstGeom prst="rect">
            <a:avLst/>
          </a:prstGeom>
          <a:noFill/>
          <a:ln w="9525">
            <a:noFill/>
            <a:miter lim="800000"/>
            <a:headEnd/>
            <a:tailEnd/>
          </a:ln>
        </p:spPr>
      </p:pic>
      <p:sp>
        <p:nvSpPr>
          <p:cNvPr id="8195" name="Rectangle 3"/>
          <p:cNvSpPr>
            <a:spLocks noChangeArrowheads="1"/>
          </p:cNvSpPr>
          <p:nvPr/>
        </p:nvSpPr>
        <p:spPr bwMode="gray">
          <a:xfrm>
            <a:off x="428625" y="109538"/>
            <a:ext cx="6715125" cy="457200"/>
          </a:xfrm>
          <a:prstGeom prst="rect">
            <a:avLst/>
          </a:prstGeom>
          <a:noFill/>
          <a:ln w="9525">
            <a:noFill/>
            <a:miter lim="800000"/>
            <a:headEnd/>
            <a:tailEnd/>
          </a:ln>
        </p:spPr>
        <p:txBody>
          <a:bodyPr>
            <a:spAutoFit/>
          </a:bodyPr>
          <a:lstStyle/>
          <a:p>
            <a:pPr algn="ctr" eaLnBrk="0" hangingPunct="0"/>
            <a:endParaRPr lang="en-GB" sz="2400">
              <a:solidFill>
                <a:srgbClr val="00008A"/>
              </a:solidFill>
            </a:endParaRPr>
          </a:p>
        </p:txBody>
      </p:sp>
      <p:sp>
        <p:nvSpPr>
          <p:cNvPr id="8196" name="Rectangle 5"/>
          <p:cNvSpPr>
            <a:spLocks noChangeArrowheads="1"/>
          </p:cNvSpPr>
          <p:nvPr/>
        </p:nvSpPr>
        <p:spPr bwMode="auto">
          <a:xfrm>
            <a:off x="6300788" y="2244725"/>
            <a:ext cx="1558925" cy="457200"/>
          </a:xfrm>
          <a:prstGeom prst="rect">
            <a:avLst/>
          </a:prstGeom>
          <a:noFill/>
          <a:ln w="9525">
            <a:noFill/>
            <a:miter lim="800000"/>
            <a:headEnd/>
            <a:tailEnd/>
          </a:ln>
        </p:spPr>
        <p:txBody>
          <a:bodyPr wrap="none">
            <a:spAutoFit/>
          </a:bodyPr>
          <a:lstStyle/>
          <a:p>
            <a:pPr eaLnBrk="0" hangingPunct="0"/>
            <a:r>
              <a:rPr lang="en-GB" sz="2400"/>
              <a:t>Financials</a:t>
            </a: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71488" y="71438"/>
            <a:ext cx="6672262" cy="571500"/>
          </a:xfrm>
        </p:spPr>
        <p:txBody>
          <a:bodyPr/>
          <a:lstStyle/>
          <a:p>
            <a:pPr>
              <a:defRPr/>
            </a:pPr>
            <a:r>
              <a:rPr lang="en-GB" sz="2400" kern="1200" dirty="0" smtClean="0">
                <a:solidFill>
                  <a:srgbClr val="0000CC"/>
                </a:solidFill>
                <a:ea typeface="LF_Kai" pitchFamily="2" charset="-122"/>
                <a:cs typeface="Arial" charset="0"/>
              </a:rPr>
              <a:t>Financial Overview</a:t>
            </a:r>
            <a:endParaRPr lang="en-US" sz="2400" kern="1200" dirty="0" smtClean="0">
              <a:solidFill>
                <a:srgbClr val="0000CC"/>
              </a:solidFill>
              <a:ea typeface="LF_Kai" pitchFamily="2" charset="-122"/>
              <a:cs typeface="Arial" charset="0"/>
            </a:endParaRPr>
          </a:p>
        </p:txBody>
      </p:sp>
      <p:sp>
        <p:nvSpPr>
          <p:cNvPr id="12291" name="Rectangle 8"/>
          <p:cNvSpPr>
            <a:spLocks noChangeArrowheads="1"/>
          </p:cNvSpPr>
          <p:nvPr/>
        </p:nvSpPr>
        <p:spPr bwMode="gray">
          <a:xfrm>
            <a:off x="467544" y="765175"/>
            <a:ext cx="8676456" cy="5543550"/>
          </a:xfrm>
          <a:prstGeom prst="rect">
            <a:avLst/>
          </a:prstGeom>
          <a:noFill/>
          <a:ln w="9525">
            <a:noFill/>
            <a:miter lim="800000"/>
            <a:headEnd/>
            <a:tailEnd/>
          </a:ln>
        </p:spPr>
        <p:txBody>
          <a:bodyPr>
            <a:normAutofit/>
          </a:bodyPr>
          <a:lstStyle/>
          <a:p>
            <a:pPr marL="290513" indent="-290513">
              <a:spcBef>
                <a:spcPct val="30000"/>
              </a:spcBef>
              <a:buClr>
                <a:srgbClr val="00008A"/>
              </a:buClr>
              <a:buFont typeface="Wingdings" pitchFamily="2" charset="2"/>
              <a:buNone/>
              <a:defRPr/>
            </a:pPr>
            <a:endParaRPr lang="en-GB" sz="1800" dirty="0">
              <a:solidFill>
                <a:srgbClr val="00008A"/>
              </a:solidFill>
              <a:latin typeface="Arial" charset="0"/>
              <a:ea typeface="LF_Kai" pitchFamily="2" charset="-122"/>
              <a:cs typeface="Arial" charset="0"/>
            </a:endParaRPr>
          </a:p>
          <a:p>
            <a:pPr marL="354013" indent="-354013">
              <a:spcBef>
                <a:spcPct val="30000"/>
              </a:spcBef>
              <a:defRPr/>
            </a:pPr>
            <a:endParaRPr lang="en-GB" sz="2000" dirty="0">
              <a:latin typeface="Arial" charset="0"/>
              <a:ea typeface="LF_Kai" pitchFamily="2" charset="-122"/>
              <a:cs typeface="Arial" charset="0"/>
            </a:endParaRPr>
          </a:p>
          <a:p>
            <a:pPr marL="354013" indent="-354013">
              <a:lnSpc>
                <a:spcPct val="200000"/>
              </a:lnSpc>
              <a:spcBef>
                <a:spcPct val="30000"/>
              </a:spcBef>
              <a:buFont typeface="Wingdings" pitchFamily="2" charset="2"/>
              <a:buChar char="l"/>
              <a:defRPr/>
            </a:pPr>
            <a:r>
              <a:rPr lang="en-GB" sz="2000" dirty="0">
                <a:latin typeface="Arial" charset="0"/>
                <a:ea typeface="LF_Kai" pitchFamily="2" charset="-122"/>
                <a:cs typeface="Arial" charset="0"/>
              </a:rPr>
              <a:t>Revenues </a:t>
            </a:r>
            <a:r>
              <a:rPr lang="en-GB" sz="2000" dirty="0" smtClean="0">
                <a:latin typeface="Arial" charset="0"/>
                <a:ea typeface="LF_Kai" pitchFamily="2" charset="-122"/>
                <a:cs typeface="Arial" charset="0"/>
              </a:rPr>
              <a:t>€12.6m </a:t>
            </a:r>
            <a:r>
              <a:rPr lang="en-GB" sz="2000" dirty="0">
                <a:latin typeface="Arial" charset="0"/>
                <a:ea typeface="LF_Kai" pitchFamily="2" charset="-122"/>
                <a:cs typeface="Arial" charset="0"/>
              </a:rPr>
              <a:t>(H1 </a:t>
            </a:r>
            <a:r>
              <a:rPr lang="en-GB" sz="2000" dirty="0" smtClean="0">
                <a:latin typeface="Arial" charset="0"/>
                <a:ea typeface="LF_Kai" pitchFamily="2" charset="-122"/>
                <a:cs typeface="Arial" charset="0"/>
              </a:rPr>
              <a:t>2016: €34.7m</a:t>
            </a:r>
            <a:r>
              <a:rPr lang="en-GB" sz="2000" dirty="0">
                <a:latin typeface="Arial" charset="0"/>
                <a:ea typeface="LF_Kai" pitchFamily="2" charset="-122"/>
                <a:cs typeface="Arial" charset="0"/>
              </a:rPr>
              <a:t>)</a:t>
            </a:r>
          </a:p>
          <a:p>
            <a:pPr marL="354013" indent="-354013">
              <a:lnSpc>
                <a:spcPct val="200000"/>
              </a:lnSpc>
              <a:spcBef>
                <a:spcPct val="30000"/>
              </a:spcBef>
              <a:buFont typeface="Wingdings" pitchFamily="2" charset="2"/>
              <a:buChar char="l"/>
              <a:defRPr/>
            </a:pPr>
            <a:r>
              <a:rPr lang="en-GB" sz="2000" dirty="0" smtClean="0">
                <a:latin typeface="Arial" charset="0"/>
                <a:ea typeface="LF_Kai" pitchFamily="2" charset="-122"/>
                <a:cs typeface="Arial" charset="0"/>
              </a:rPr>
              <a:t>Loss before taxes €(5.4)m </a:t>
            </a:r>
            <a:r>
              <a:rPr lang="en-GB" sz="2000" dirty="0">
                <a:latin typeface="Arial" charset="0"/>
                <a:ea typeface="LF_Kai" pitchFamily="2" charset="-122"/>
                <a:cs typeface="Arial" charset="0"/>
              </a:rPr>
              <a:t>(H1 </a:t>
            </a:r>
            <a:r>
              <a:rPr lang="en-GB" sz="2000" dirty="0" smtClean="0">
                <a:latin typeface="Arial" charset="0"/>
                <a:ea typeface="LF_Kai" pitchFamily="2" charset="-122"/>
                <a:cs typeface="Arial" charset="0"/>
              </a:rPr>
              <a:t>2016: Profit of €4.7m</a:t>
            </a:r>
            <a:r>
              <a:rPr lang="en-GB" sz="2000" dirty="0">
                <a:latin typeface="Arial" charset="0"/>
                <a:ea typeface="LF_Kai" pitchFamily="2" charset="-122"/>
                <a:cs typeface="Arial" charset="0"/>
              </a:rPr>
              <a:t>)</a:t>
            </a:r>
          </a:p>
          <a:p>
            <a:pPr marL="354013" indent="-354013">
              <a:lnSpc>
                <a:spcPct val="200000"/>
              </a:lnSpc>
              <a:spcBef>
                <a:spcPct val="30000"/>
              </a:spcBef>
              <a:buFont typeface="Wingdings" pitchFamily="2" charset="2"/>
              <a:buChar char="l"/>
              <a:defRPr/>
            </a:pPr>
            <a:r>
              <a:rPr lang="en-GB" sz="2000" dirty="0" smtClean="0">
                <a:latin typeface="Arial" charset="0"/>
                <a:ea typeface="LF_Kai" pitchFamily="2" charset="-122"/>
                <a:cs typeface="Arial" charset="0"/>
              </a:rPr>
              <a:t>Net </a:t>
            </a:r>
            <a:r>
              <a:rPr lang="en-GB" sz="2000" dirty="0">
                <a:latin typeface="Arial" charset="0"/>
                <a:ea typeface="LF_Kai" pitchFamily="2" charset="-122"/>
                <a:cs typeface="Arial" charset="0"/>
              </a:rPr>
              <a:t>cash of </a:t>
            </a:r>
            <a:r>
              <a:rPr lang="en-GB" sz="2000" dirty="0" smtClean="0">
                <a:latin typeface="Arial" charset="0"/>
                <a:ea typeface="LF_Kai" pitchFamily="2" charset="-122"/>
                <a:cs typeface="Arial" charset="0"/>
              </a:rPr>
              <a:t>€27.9m </a:t>
            </a:r>
            <a:r>
              <a:rPr lang="en-GB" sz="2000" dirty="0">
                <a:latin typeface="Arial" charset="0"/>
                <a:ea typeface="LF_Kai" pitchFamily="2" charset="-122"/>
                <a:cs typeface="Arial" charset="0"/>
              </a:rPr>
              <a:t>at 30 June </a:t>
            </a:r>
            <a:r>
              <a:rPr lang="en-GB" sz="2000" dirty="0" smtClean="0">
                <a:latin typeface="Arial" charset="0"/>
                <a:ea typeface="LF_Kai" pitchFamily="2" charset="-122"/>
                <a:cs typeface="Arial" charset="0"/>
              </a:rPr>
              <a:t>2017 </a:t>
            </a:r>
            <a:r>
              <a:rPr lang="en-GB" sz="2000" dirty="0">
                <a:latin typeface="Arial" charset="0"/>
                <a:ea typeface="LF_Kai" pitchFamily="2" charset="-122"/>
                <a:cs typeface="Arial" charset="0"/>
              </a:rPr>
              <a:t>(31 Dec </a:t>
            </a:r>
            <a:r>
              <a:rPr lang="en-GB" sz="2000" dirty="0" smtClean="0">
                <a:latin typeface="Arial" charset="0"/>
                <a:ea typeface="LF_Kai" pitchFamily="2" charset="-122"/>
                <a:cs typeface="Arial" charset="0"/>
              </a:rPr>
              <a:t>2016: €28.8m)</a:t>
            </a:r>
          </a:p>
          <a:p>
            <a:pPr marL="354013" indent="-354013">
              <a:lnSpc>
                <a:spcPct val="200000"/>
              </a:lnSpc>
              <a:spcBef>
                <a:spcPct val="30000"/>
              </a:spcBef>
              <a:buFont typeface="Wingdings" pitchFamily="2" charset="2"/>
              <a:buChar char="l"/>
              <a:defRPr/>
            </a:pPr>
            <a:r>
              <a:rPr lang="en-GB" sz="2000" dirty="0" smtClean="0">
                <a:latin typeface="Arial" charset="0"/>
                <a:ea typeface="LF_Kai" pitchFamily="2" charset="-122"/>
                <a:cs typeface="Arial" charset="0"/>
              </a:rPr>
              <a:t>Inventories of €7.4m at 30 June 2017 (31 Dec 2016: €11.2m)</a:t>
            </a:r>
          </a:p>
          <a:p>
            <a:pPr marL="354013" indent="-354013">
              <a:lnSpc>
                <a:spcPct val="200000"/>
              </a:lnSpc>
              <a:spcBef>
                <a:spcPct val="30000"/>
              </a:spcBef>
              <a:buFont typeface="Wingdings" pitchFamily="2" charset="2"/>
              <a:buChar char="l"/>
              <a:defRPr/>
            </a:pPr>
            <a:endParaRPr lang="en-GB" sz="2000" dirty="0">
              <a:latin typeface="Arial" charset="0"/>
              <a:ea typeface="LF_Kai" pitchFamily="2" charset="-122"/>
              <a:cs typeface="Arial" charset="0"/>
            </a:endParaRPr>
          </a:p>
          <a:p>
            <a:pPr marL="354013" indent="-354013">
              <a:spcBef>
                <a:spcPct val="30000"/>
              </a:spcBef>
              <a:buFont typeface="Wingdings" pitchFamily="2" charset="2"/>
              <a:buChar char="l"/>
              <a:defRPr/>
            </a:pPr>
            <a:endParaRPr lang="en-GB" sz="2000" dirty="0">
              <a:latin typeface="Arial" charset="0"/>
              <a:ea typeface="LF_Kai" pitchFamily="2" charset="-122"/>
              <a:cs typeface="Arial" charset="0"/>
            </a:endParaRPr>
          </a:p>
          <a:p>
            <a:pPr marL="290513" indent="-290513">
              <a:spcBef>
                <a:spcPct val="30000"/>
              </a:spcBef>
              <a:buClr>
                <a:srgbClr val="00008A"/>
              </a:buClr>
              <a:defRPr/>
            </a:pPr>
            <a:endParaRPr lang="en-GB" sz="1800" dirty="0">
              <a:solidFill>
                <a:srgbClr val="000099"/>
              </a:solidFill>
              <a:latin typeface="Arial" charset="0"/>
              <a:ea typeface="LF_Kai" pitchFamily="2" charset="-122"/>
              <a:cs typeface="Arial" charset="0"/>
            </a:endParaRPr>
          </a:p>
        </p:txBody>
      </p:sp>
      <p:sp>
        <p:nvSpPr>
          <p:cNvPr id="6" name="Slide Number Placeholder 5"/>
          <p:cNvSpPr>
            <a:spLocks noGrp="1"/>
          </p:cNvSpPr>
          <p:nvPr>
            <p:ph type="sldNum" sz="quarter" idx="12"/>
          </p:nvPr>
        </p:nvSpPr>
        <p:spPr/>
        <p:txBody>
          <a:bodyPr/>
          <a:lstStyle/>
          <a:p>
            <a:pPr>
              <a:defRPr/>
            </a:pPr>
            <a:r>
              <a:rPr lang="en-US" smtClean="0"/>
              <a:t> Page </a:t>
            </a:r>
            <a:fld id="{D825447B-34B7-43ED-97B8-EBB58A951B4B}" type="slidenum">
              <a:rPr lang="en-US" smtClean="0"/>
              <a:pPr>
                <a:defRPr/>
              </a:pPr>
              <a:t>6</a:t>
            </a:fld>
            <a:endParaRPr lang="en-US"/>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34" name="Group 42"/>
          <p:cNvGraphicFramePr>
            <a:graphicFrameLocks noGrp="1"/>
          </p:cNvGraphicFramePr>
          <p:nvPr/>
        </p:nvGraphicFramePr>
        <p:xfrm>
          <a:off x="251520" y="836712"/>
          <a:ext cx="8064896" cy="6181734"/>
        </p:xfrm>
        <a:graphic>
          <a:graphicData uri="http://schemas.openxmlformats.org/drawingml/2006/table">
            <a:tbl>
              <a:tblPr/>
              <a:tblGrid>
                <a:gridCol w="3960440"/>
                <a:gridCol w="144016"/>
                <a:gridCol w="1172712"/>
                <a:gridCol w="1393864"/>
                <a:gridCol w="1393864"/>
              </a:tblGrid>
              <a:tr h="635370">
                <a:tc>
                  <a:txBody>
                    <a:bodyPr/>
                    <a:lstStyle/>
                    <a:p>
                      <a:pPr marL="0" marR="0" lvl="0" indent="0" algn="l" defTabSz="914400" rtl="0" eaLnBrk="1" fontAlgn="base" latinLnBrk="0" hangingPunct="1">
                        <a:lnSpc>
                          <a:spcPct val="100000"/>
                        </a:lnSpc>
                        <a:spcBef>
                          <a:spcPct val="30000"/>
                        </a:spcBef>
                        <a:spcAft>
                          <a:spcPct val="0"/>
                        </a:spcAft>
                        <a:buClr>
                          <a:srgbClr val="00008A"/>
                        </a:buClr>
                        <a:buSzTx/>
                        <a:buFont typeface="Wingdings" pitchFamily="1" charset="2"/>
                        <a:buNone/>
                        <a:tabLst/>
                      </a:pPr>
                      <a:r>
                        <a:rPr kumimoji="0" lang="en-GB" sz="1400" b="1" i="0" u="none" strike="noStrike" cap="none" normalizeH="0" baseline="0" dirty="0" smtClean="0">
                          <a:ln>
                            <a:noFill/>
                          </a:ln>
                          <a:solidFill>
                            <a:srgbClr val="0000CC"/>
                          </a:solidFill>
                          <a:effectLst/>
                          <a:latin typeface="Arial" charset="0"/>
                          <a:ea typeface="LF_Kai" pitchFamily="2" charset="-122"/>
                        </a:rPr>
                        <a:t>(€'000)</a:t>
                      </a:r>
                    </a:p>
                  </a:txBody>
                  <a:tcPr marL="46803" marR="46803" marT="46804" marB="46804" anchor="ctr" horzOverflow="overflow">
                    <a:lnL>
                      <a:noFill/>
                    </a:lnL>
                    <a:lnR>
                      <a:noFill/>
                    </a:lnR>
                    <a:lnT>
                      <a:noFill/>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endParaRPr kumimoji="0" lang="de-DE" sz="1400" b="1" i="0" u="none" strike="noStrike" cap="none" normalizeH="0" baseline="0" dirty="0" smtClean="0">
                        <a:ln>
                          <a:noFill/>
                        </a:ln>
                        <a:solidFill>
                          <a:srgbClr val="00008A"/>
                        </a:solidFill>
                        <a:effectLst/>
                        <a:latin typeface="Arial" charset="0"/>
                        <a:ea typeface="LF_Kai" pitchFamily="2" charset="-122"/>
                      </a:endParaRPr>
                    </a:p>
                  </a:txBody>
                  <a:tcPr marL="46803" marR="46803" marT="46804" marB="46804" anchor="ctr" horzOverflow="overflow">
                    <a:lnL>
                      <a:noFill/>
                    </a:lnL>
                    <a:lnR w="12700" cap="flat" cmpd="sng" algn="ctr">
                      <a:noFill/>
                      <a:prstDash val="solid"/>
                      <a:round/>
                      <a:headEnd type="none" w="med" len="med"/>
                      <a:tailEnd type="none" w="med" len="med"/>
                    </a:lnR>
                    <a:lnT>
                      <a:noFill/>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30-Jun-17</a:t>
                      </a:r>
                    </a:p>
                  </a:txBody>
                  <a:tcPr marL="46795" marR="46795" marT="46793" marB="46793"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30-Jun-16</a:t>
                      </a:r>
                    </a:p>
                  </a:txBody>
                  <a:tcPr marL="46795" marR="46795" marT="46793" marB="46793"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31-Dec-16</a:t>
                      </a:r>
                    </a:p>
                  </a:txBody>
                  <a:tcPr marL="46795" marR="46795" marT="46793" marB="46793" anchor="ctr" horzOverflow="overflow">
                    <a:lnL w="12700" cap="flat" cmpd="sng" algn="ctr">
                      <a:noFill/>
                      <a:prstDash val="solid"/>
                      <a:round/>
                      <a:headEnd type="none" w="med" len="med"/>
                      <a:tailEnd type="none" w="med" len="med"/>
                    </a:lnL>
                    <a:lnR>
                      <a:noFill/>
                    </a:lnR>
                    <a:lnT>
                      <a:noFill/>
                    </a:lnT>
                    <a:lnB w="12700" cap="flat" cmpd="sng" algn="ctr">
                      <a:solidFill>
                        <a:srgbClr val="0000CC"/>
                      </a:solidFill>
                      <a:prstDash val="solid"/>
                      <a:round/>
                      <a:headEnd type="none" w="med" len="med"/>
                      <a:tailEnd type="none" w="med" len="med"/>
                    </a:lnB>
                    <a:lnTlToBr>
                      <a:noFill/>
                    </a:lnTlToBr>
                    <a:lnBlToTr>
                      <a:noFill/>
                    </a:lnBlToTr>
                    <a:noFill/>
                  </a:tcPr>
                </a:tc>
              </a:tr>
              <a:tr h="627052">
                <a:tc>
                  <a:txBody>
                    <a:bodyPr/>
                    <a:lstStyle/>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Revenues</a:t>
                      </a: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Cost of materials and services</a:t>
                      </a: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Overheads</a:t>
                      </a: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Other income</a:t>
                      </a:r>
                    </a:p>
                  </a:txBody>
                  <a:tcPr marL="46803" marR="46803" marT="46804" marB="46804" anchor="ctr" horzOverflow="overflow">
                    <a:lnL>
                      <a:noFill/>
                    </a:lnL>
                    <a:lnR>
                      <a:noFill/>
                    </a:lnR>
                    <a:lnT w="12700" cap="flat" cmpd="sng" algn="ctr">
                      <a:solidFill>
                        <a:srgbClr val="0000CC"/>
                      </a:solidFill>
                      <a:prstDash val="solid"/>
                      <a:round/>
                      <a:headEnd type="none" w="med" len="med"/>
                      <a:tailEnd type="none" w="med" len="med"/>
                    </a:lnT>
                    <a:lnB>
                      <a:noFill/>
                    </a:lnB>
                    <a:lnTlToBr>
                      <a:noFill/>
                    </a:lnTlToBr>
                    <a:lnBlToTr>
                      <a:noFill/>
                    </a:lnBlToTr>
                    <a:noFill/>
                  </a:tcPr>
                </a:tc>
                <a:tc>
                  <a:txBody>
                    <a:bodyPr/>
                    <a:lstStyle/>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endParaRPr kumimoji="0" lang="de-DE" sz="1400" b="1" i="0" u="none" strike="noStrike" cap="none" normalizeH="0" baseline="0" dirty="0" smtClean="0">
                        <a:ln>
                          <a:noFill/>
                        </a:ln>
                        <a:solidFill>
                          <a:srgbClr val="00008A"/>
                        </a:solidFill>
                        <a:effectLst/>
                        <a:latin typeface="Arial" charset="0"/>
                        <a:ea typeface="LF_Kai" pitchFamily="2" charset="-122"/>
                      </a:endParaRPr>
                    </a:p>
                  </a:txBody>
                  <a:tcPr marL="46803" marR="46803" marT="46804" marB="46804" anchor="ctr" horzOverflow="overflow">
                    <a:lnL>
                      <a:noFill/>
                    </a:lnL>
                    <a:lnR w="12700" cap="flat" cmpd="sng" algn="ctr">
                      <a:noFill/>
                      <a:prstDash val="solid"/>
                      <a:round/>
                      <a:headEnd type="none" w="med" len="med"/>
                      <a:tailEnd type="none" w="med" len="med"/>
                    </a:lnR>
                    <a:lnT w="12700" cap="flat" cmpd="sng" algn="ctr">
                      <a:solidFill>
                        <a:srgbClr val="0000CC"/>
                      </a:solidFill>
                      <a:prstDash val="solid"/>
                      <a:round/>
                      <a:headEnd type="none" w="med" len="med"/>
                      <a:tailEnd type="none" w="med" len="med"/>
                    </a:lnT>
                    <a:lnB>
                      <a:noFill/>
                    </a:lnB>
                    <a:lnTlToBr>
                      <a:noFill/>
                    </a:lnTlToBr>
                    <a:lnBlToTr>
                      <a:noFill/>
                    </a:lnBlToTr>
                    <a:noFill/>
                  </a:tcPr>
                </a:tc>
                <a:tc>
                  <a:txBody>
                    <a:bodyPr/>
                    <a:lstStyle/>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12,587</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(12,845)</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(6,396)</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1,161</a:t>
                      </a:r>
                    </a:p>
                  </a:txBody>
                  <a:tcPr marL="46803" marR="46803" marT="46804" marB="46804" anchor="ctr" horzOverflow="overflow">
                    <a:lnL w="12700" cap="flat" cmpd="sng" algn="ctr">
                      <a:noFill/>
                      <a:prstDash val="solid"/>
                      <a:round/>
                      <a:headEnd type="none" w="med" len="med"/>
                      <a:tailEnd type="none" w="med" len="med"/>
                    </a:lnL>
                    <a:lnR>
                      <a:noFill/>
                    </a:lnR>
                    <a:lnT w="12700" cap="flat" cmpd="sng" algn="ctr">
                      <a:solidFill>
                        <a:srgbClr val="0000CC"/>
                      </a:solidFill>
                      <a:prstDash val="solid"/>
                      <a:round/>
                      <a:headEnd type="none" w="med" len="med"/>
                      <a:tailEnd type="none" w="med" len="med"/>
                    </a:lnT>
                    <a:lnB>
                      <a:noFill/>
                    </a:lnB>
                    <a:lnTlToBr>
                      <a:noFill/>
                    </a:lnTlToBr>
                    <a:lnBlToTr>
                      <a:noFill/>
                    </a:lnBlToTr>
                    <a:noFill/>
                  </a:tcPr>
                </a:tc>
                <a:tc>
                  <a:txBody>
                    <a:bodyPr/>
                    <a:lstStyle/>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34,705</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(28,537)</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(5,804)</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1,792</a:t>
                      </a:r>
                    </a:p>
                  </a:txBody>
                  <a:tcPr marL="46803" marR="46803" marT="46804" marB="46804" anchor="ctr" horzOverflow="overflow">
                    <a:lnL>
                      <a:noFill/>
                    </a:lnL>
                    <a:lnR w="12700" cap="flat" cmpd="sng" algn="ctr">
                      <a:noFill/>
                      <a:prstDash val="solid"/>
                      <a:round/>
                      <a:headEnd type="none" w="med" len="med"/>
                      <a:tailEnd type="none" w="med" len="med"/>
                    </a:lnR>
                    <a:lnT w="12700" cap="flat" cmpd="sng" algn="ctr">
                      <a:solidFill>
                        <a:srgbClr val="0000CC"/>
                      </a:solidFill>
                      <a:prstDash val="solid"/>
                      <a:round/>
                      <a:headEnd type="none" w="med" len="med"/>
                      <a:tailEnd type="none" w="med" len="med"/>
                    </a:lnT>
                    <a:lnB>
                      <a:noFill/>
                    </a:lnB>
                    <a:lnTlToBr>
                      <a:noFill/>
                    </a:lnTlToBr>
                    <a:lnBlToTr>
                      <a:noFill/>
                    </a:lnBlToTr>
                    <a:noFill/>
                  </a:tcPr>
                </a:tc>
                <a:tc>
                  <a:txBody>
                    <a:bodyPr/>
                    <a:lstStyle/>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56,732</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(48,622)</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(15,707)</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5,376</a:t>
                      </a:r>
                    </a:p>
                  </a:txBody>
                  <a:tcPr marL="46803" marR="46803" marT="46804" marB="46804" anchor="ctr" horzOverflow="overflow">
                    <a:lnL w="12700" cap="flat" cmpd="sng" algn="ctr">
                      <a:noFill/>
                      <a:prstDash val="solid"/>
                      <a:round/>
                      <a:headEnd type="none" w="med" len="med"/>
                      <a:tailEnd type="none" w="med" len="med"/>
                    </a:lnL>
                    <a:lnR>
                      <a:noFill/>
                    </a:lnR>
                    <a:lnT w="12700" cap="flat" cmpd="sng" algn="ctr">
                      <a:solidFill>
                        <a:srgbClr val="0000CC"/>
                      </a:solidFill>
                      <a:prstDash val="solid"/>
                      <a:round/>
                      <a:headEnd type="none" w="med" len="med"/>
                      <a:tailEnd type="none" w="med" len="med"/>
                    </a:lnT>
                    <a:lnB>
                      <a:noFill/>
                    </a:lnB>
                    <a:lnTlToBr>
                      <a:noFill/>
                    </a:lnTlToBr>
                    <a:lnBlToTr>
                      <a:noFill/>
                    </a:lnBlToTr>
                    <a:noFill/>
                  </a:tcPr>
                </a:tc>
              </a:tr>
              <a:tr h="451556">
                <a:tc>
                  <a:txBody>
                    <a:bodyPr/>
                    <a:lstStyle/>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Currency gains/(loss)</a:t>
                      </a:r>
                    </a:p>
                  </a:txBody>
                  <a:tcPr marL="46803" marR="46803" marT="46804" marB="46804" anchor="ctr" horzOverflow="overflow">
                    <a:lnL>
                      <a:noFill/>
                    </a:lnL>
                    <a:lnR>
                      <a:noFill/>
                    </a:lnR>
                    <a:lnT>
                      <a:noFill/>
                    </a:lnT>
                    <a:lnB>
                      <a:noFill/>
                    </a:lnB>
                    <a:lnTlToBr>
                      <a:noFill/>
                    </a:lnTlToBr>
                    <a:lnBlToTr>
                      <a:noFill/>
                    </a:lnBlToTr>
                    <a:noFill/>
                  </a:tcPr>
                </a:tc>
                <a:tc>
                  <a:txBody>
                    <a:bodyPr/>
                    <a:lstStyle/>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endParaRPr kumimoji="0" lang="de-DE" sz="1400" b="0" i="0" u="none" strike="noStrike" cap="none" normalizeH="0" baseline="0" dirty="0" smtClean="0">
                        <a:ln>
                          <a:noFill/>
                        </a:ln>
                        <a:solidFill>
                          <a:srgbClr val="00008A"/>
                        </a:solidFill>
                        <a:effectLst/>
                        <a:latin typeface="Arial" charset="0"/>
                        <a:ea typeface="LF_Kai" pitchFamily="2" charset="-122"/>
                      </a:endParaRPr>
                    </a:p>
                  </a:txBody>
                  <a:tcPr marL="46803" marR="46803" marT="46804" marB="46804" anchor="ctr"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106</a:t>
                      </a:r>
                    </a:p>
                  </a:txBody>
                  <a:tcPr marL="46803" marR="46803" marT="46804" marB="46804" anchor="ctr"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2,578</a:t>
                      </a:r>
                    </a:p>
                  </a:txBody>
                  <a:tcPr marL="46803" marR="46803" marT="46804" marB="46804" anchor="ctr"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3,860</a:t>
                      </a:r>
                    </a:p>
                  </a:txBody>
                  <a:tcPr marL="46803" marR="46803" marT="46804" marB="46804" anchor="ctr"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r>
              <a:tr h="3827720">
                <a:tc>
                  <a:txBody>
                    <a:bodyPr/>
                    <a:lstStyle/>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kern="1200" cap="none" normalizeH="0" baseline="0" dirty="0" smtClean="0">
                          <a:ln>
                            <a:noFill/>
                          </a:ln>
                          <a:solidFill>
                            <a:srgbClr val="0000CC"/>
                          </a:solidFill>
                          <a:effectLst/>
                          <a:latin typeface="Arial" charset="0"/>
                          <a:ea typeface="LF_Kai" pitchFamily="2" charset="-122"/>
                          <a:cs typeface="+mn-cs"/>
                        </a:rPr>
                        <a:t>(Loss) / Profit before </a:t>
                      </a:r>
                      <a:r>
                        <a:rPr kumimoji="0" lang="de-DE" sz="1400" b="1" i="0" u="none" strike="noStrike" cap="none" normalizeH="0" baseline="0" dirty="0" smtClean="0">
                          <a:ln>
                            <a:noFill/>
                          </a:ln>
                          <a:solidFill>
                            <a:srgbClr val="0000CC"/>
                          </a:solidFill>
                          <a:effectLst/>
                          <a:latin typeface="Arial" charset="0"/>
                          <a:ea typeface="LF_Kai" pitchFamily="2" charset="-122"/>
                        </a:rPr>
                        <a:t>interest and taxes (EBIT)</a:t>
                      </a: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Net finance income/(cost)</a:t>
                      </a: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kern="1200" cap="none" normalizeH="0" baseline="0" dirty="0" smtClean="0">
                          <a:ln>
                            <a:noFill/>
                          </a:ln>
                          <a:solidFill>
                            <a:srgbClr val="0000CC"/>
                          </a:solidFill>
                          <a:effectLst/>
                          <a:latin typeface="Arial" charset="0"/>
                          <a:ea typeface="LF_Kai" pitchFamily="2" charset="-122"/>
                          <a:cs typeface="+mn-cs"/>
                        </a:rPr>
                        <a:t>(Loss) / Profit/before </a:t>
                      </a:r>
                      <a:r>
                        <a:rPr kumimoji="0" lang="de-DE" sz="1400" b="1" i="0" u="none" strike="noStrike" cap="none" normalizeH="0" baseline="0" dirty="0" smtClean="0">
                          <a:ln>
                            <a:noFill/>
                          </a:ln>
                          <a:solidFill>
                            <a:srgbClr val="0000CC"/>
                          </a:solidFill>
                          <a:effectLst/>
                          <a:latin typeface="Arial" charset="0"/>
                          <a:ea typeface="LF_Kai" pitchFamily="2" charset="-122"/>
                        </a:rPr>
                        <a:t>taxes (EBT)</a:t>
                      </a: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Income taxes</a:t>
                      </a: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(Loss) / Earnings</a:t>
                      </a: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defRPr/>
                      </a:pPr>
                      <a:endParaRPr kumimoji="0" lang="de-DE" sz="1400" b="1" i="0" u="none" strike="noStrike" cap="none" normalizeH="0" baseline="0" dirty="0" smtClean="0">
                        <a:ln>
                          <a:noFill/>
                        </a:ln>
                        <a:solidFill>
                          <a:srgbClr val="0000CC"/>
                        </a:solidFill>
                        <a:effectLst/>
                        <a:latin typeface="Arial" charset="0"/>
                        <a:ea typeface="LF_Kai" pitchFamily="2" charset="-122"/>
                      </a:endParaRP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Earnings per share (€ cents)</a:t>
                      </a: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endParaRPr kumimoji="0" lang="de-DE" sz="1400" b="1" i="0" u="none" strike="noStrike" cap="none" normalizeH="0" baseline="0" dirty="0" smtClean="0">
                        <a:ln>
                          <a:noFill/>
                        </a:ln>
                        <a:solidFill>
                          <a:srgbClr val="0000CC"/>
                        </a:solidFill>
                        <a:effectLst/>
                        <a:latin typeface="Arial" charset="0"/>
                        <a:ea typeface="LF_Kai" pitchFamily="2" charset="-122"/>
                      </a:endParaRPr>
                    </a:p>
                    <a:p>
                      <a:pPr marL="1588" marR="0" lvl="0" indent="-1588" algn="l" defTabSz="914400" rtl="0" eaLnBrk="1" fontAlgn="base" latinLnBrk="0" hangingPunct="1">
                        <a:lnSpc>
                          <a:spcPct val="100000"/>
                        </a:lnSpc>
                        <a:spcBef>
                          <a:spcPct val="50000"/>
                        </a:spcBef>
                        <a:spcAft>
                          <a:spcPct val="0"/>
                        </a:spcAft>
                        <a:buClr>
                          <a:schemeClr val="accent2"/>
                        </a:buClr>
                        <a:buSzTx/>
                        <a:buFontTx/>
                        <a:buNone/>
                        <a:tabLst/>
                      </a:pPr>
                      <a:endParaRPr kumimoji="0" lang="de-DE" sz="1400" b="1" i="0" u="none" strike="noStrike" cap="none" normalizeH="0" baseline="0" dirty="0" smtClean="0">
                        <a:ln>
                          <a:noFill/>
                        </a:ln>
                        <a:solidFill>
                          <a:srgbClr val="0000CC"/>
                        </a:solidFill>
                        <a:effectLst/>
                        <a:latin typeface="Arial" charset="0"/>
                        <a:ea typeface="LF_Kai" pitchFamily="2" charset="-122"/>
                      </a:endParaRPr>
                    </a:p>
                  </a:txBody>
                  <a:tcPr marL="46803" marR="46803" marT="46804" marB="46804" horzOverflow="overflow">
                    <a:lnL>
                      <a:noFill/>
                    </a:lnL>
                    <a:lnR>
                      <a:noFill/>
                    </a:lnR>
                    <a:lnT>
                      <a:noFill/>
                    </a:lnT>
                    <a:lnB>
                      <a:noFill/>
                    </a:lnB>
                    <a:lnTlToBr>
                      <a:noFill/>
                    </a:lnTlToBr>
                    <a:lnBlToTr>
                      <a:noFill/>
                    </a:lnBlToTr>
                    <a:noFill/>
                  </a:tcPr>
                </a:tc>
                <a:tc>
                  <a:txBody>
                    <a:bodyPr/>
                    <a:lstStyle/>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endParaRPr kumimoji="0" lang="de-DE" sz="1400" b="1" i="0" u="none" strike="noStrike" cap="none" normalizeH="0" baseline="0" dirty="0" smtClean="0">
                        <a:ln>
                          <a:noFill/>
                        </a:ln>
                        <a:solidFill>
                          <a:srgbClr val="00008A"/>
                        </a:solidFill>
                        <a:effectLst/>
                        <a:latin typeface="Arial" charset="0"/>
                        <a:ea typeface="LF_Kai" pitchFamily="2" charset="-122"/>
                      </a:endParaRPr>
                    </a:p>
                  </a:txBody>
                  <a:tcPr marL="46803" marR="46803" marT="46804" marB="46804" anchor="ctr"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(5,387)</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20</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(5,367)</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 </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(5,367)</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endParaRPr kumimoji="0" lang="de-DE" sz="1400" b="1" i="0" u="none" strike="noStrike" cap="none" normalizeH="0" baseline="0" dirty="0" smtClean="0">
                        <a:ln>
                          <a:noFill/>
                        </a:ln>
                        <a:solidFill>
                          <a:srgbClr val="0000CC"/>
                        </a:solidFill>
                        <a:effectLst/>
                        <a:latin typeface="Arial" charset="0"/>
                        <a:ea typeface="LF_Kai" pitchFamily="2" charset="-122"/>
                      </a:endParaRP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(3.4)</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endParaRPr kumimoji="0" lang="de-DE" sz="1400" b="1" i="0" u="none" strike="noStrike" cap="none" normalizeH="0" baseline="0" dirty="0" smtClean="0">
                        <a:ln>
                          <a:noFill/>
                        </a:ln>
                        <a:solidFill>
                          <a:srgbClr val="0000CC"/>
                        </a:solidFill>
                        <a:effectLst/>
                        <a:latin typeface="Arial" charset="0"/>
                        <a:ea typeface="LF_Kai" pitchFamily="2" charset="-122"/>
                      </a:endParaRP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endParaRPr kumimoji="0" lang="de-DE" sz="1400" b="1" i="0" u="none" strike="noStrike" cap="none" normalizeH="0" baseline="0" dirty="0" smtClean="0">
                        <a:ln>
                          <a:noFill/>
                        </a:ln>
                        <a:solidFill>
                          <a:srgbClr val="0000CC"/>
                        </a:solidFill>
                        <a:effectLst/>
                        <a:latin typeface="Arial" charset="0"/>
                        <a:ea typeface="LF_Kai" pitchFamily="2" charset="-122"/>
                      </a:endParaRPr>
                    </a:p>
                  </a:txBody>
                  <a:tcPr marL="46803" marR="46803" marT="46804" marB="46804" horzOverflow="overflow">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4,734</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5</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4,739</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 </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4,739</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endParaRPr kumimoji="0" lang="de-DE" sz="1400" b="1" i="0" u="none" strike="noStrike" cap="none" normalizeH="0" baseline="0" dirty="0" smtClean="0">
                        <a:ln>
                          <a:noFill/>
                        </a:ln>
                        <a:solidFill>
                          <a:srgbClr val="0000CC"/>
                        </a:solidFill>
                        <a:effectLst/>
                        <a:latin typeface="Arial" charset="0"/>
                        <a:ea typeface="LF_Kai" pitchFamily="2" charset="-122"/>
                      </a:endParaRP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3.0</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endParaRPr kumimoji="0" lang="de-DE" sz="1400" b="1" i="0" u="none" strike="noStrike" cap="none" normalizeH="0" baseline="0" dirty="0" smtClean="0">
                        <a:ln>
                          <a:noFill/>
                        </a:ln>
                        <a:solidFill>
                          <a:srgbClr val="0000CC"/>
                        </a:solidFill>
                        <a:effectLst/>
                        <a:latin typeface="Arial" charset="0"/>
                        <a:ea typeface="LF_Kai" pitchFamily="2" charset="-122"/>
                      </a:endParaRPr>
                    </a:p>
                  </a:txBody>
                  <a:tcPr marL="46803" marR="46803" marT="46804" marB="46804"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1,639</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61</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1,700</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rPr>
                        <a:t>44</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1,744</a:t>
                      </a: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endParaRPr kumimoji="0" lang="de-DE" sz="1400" b="1" i="0" u="none" strike="noStrike" cap="none" normalizeH="0" baseline="0" dirty="0" smtClean="0">
                        <a:ln>
                          <a:noFill/>
                        </a:ln>
                        <a:solidFill>
                          <a:srgbClr val="0000CC"/>
                        </a:solidFill>
                        <a:effectLst/>
                        <a:latin typeface="Arial" charset="0"/>
                        <a:ea typeface="LF_Kai" pitchFamily="2" charset="-122"/>
                      </a:endParaRPr>
                    </a:p>
                    <a:p>
                      <a:pPr marL="1588" marR="0" lvl="0" indent="217488" algn="r" defTabSz="914400" rtl="0" eaLnBrk="1" fontAlgn="base" latinLnBrk="0" hangingPunct="1">
                        <a:lnSpc>
                          <a:spcPct val="100000"/>
                        </a:lnSpc>
                        <a:spcBef>
                          <a:spcPct val="50000"/>
                        </a:spcBef>
                        <a:spcAft>
                          <a:spcPct val="0"/>
                        </a:spcAft>
                        <a:buClr>
                          <a:schemeClr val="accent2"/>
                        </a:buClr>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rPr>
                        <a:t>1.1</a:t>
                      </a:r>
                    </a:p>
                  </a:txBody>
                  <a:tcPr marL="46803" marR="46803" marT="46804" marB="46804"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4" name="Rectangle 2"/>
          <p:cNvSpPr txBox="1">
            <a:spLocks noChangeArrowheads="1"/>
          </p:cNvSpPr>
          <p:nvPr/>
        </p:nvSpPr>
        <p:spPr bwMode="auto">
          <a:xfrm>
            <a:off x="471488" y="71438"/>
            <a:ext cx="6672262" cy="571500"/>
          </a:xfrm>
          <a:prstGeom prst="rect">
            <a:avLst/>
          </a:prstGeom>
          <a:noFill/>
          <a:ln w="9525">
            <a:noFill/>
            <a:miter lim="800000"/>
            <a:headEnd/>
            <a:tailEnd/>
          </a:ln>
        </p:spPr>
        <p:txBody>
          <a:bodyPr anchor="ctr"/>
          <a:lstStyle/>
          <a:p>
            <a:pPr algn="ctr" eaLnBrk="0" hangingPunct="0">
              <a:defRPr/>
            </a:pPr>
            <a:r>
              <a:rPr lang="en-GB" sz="2400" dirty="0" smtClean="0">
                <a:latin typeface="+mj-lt"/>
                <a:ea typeface="LF_Kai" pitchFamily="2" charset="-122"/>
                <a:cs typeface="Arial" charset="0"/>
              </a:rPr>
              <a:t>Summary consolidated income statement</a:t>
            </a:r>
            <a:endParaRPr lang="en-US" sz="2400" dirty="0">
              <a:latin typeface="+mj-lt"/>
              <a:ea typeface="LF_Kai" pitchFamily="2" charset="-122"/>
              <a:cs typeface="Arial" charset="0"/>
            </a:endParaRPr>
          </a:p>
        </p:txBody>
      </p:sp>
      <p:sp>
        <p:nvSpPr>
          <p:cNvPr id="5" name="Slide Number Placeholder 4"/>
          <p:cNvSpPr>
            <a:spLocks noGrp="1"/>
          </p:cNvSpPr>
          <p:nvPr>
            <p:ph type="sldNum" sz="quarter" idx="12"/>
          </p:nvPr>
        </p:nvSpPr>
        <p:spPr/>
        <p:txBody>
          <a:bodyPr/>
          <a:lstStyle/>
          <a:p>
            <a:pPr>
              <a:defRPr/>
            </a:pPr>
            <a:r>
              <a:rPr lang="en-US" smtClean="0"/>
              <a:t> Page </a:t>
            </a:r>
            <a:fld id="{AB59173D-0355-4AAD-AD70-DAD0CDF98118}" type="slidenum">
              <a:rPr lang="en-US" smtClean="0"/>
              <a:pPr>
                <a:defRPr/>
              </a:pPr>
              <a:t>7</a:t>
            </a:fld>
            <a:endParaRPr lang="en-US"/>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idx="4294967295"/>
          </p:nvPr>
        </p:nvSpPr>
        <p:spPr>
          <a:xfrm>
            <a:off x="471488" y="0"/>
            <a:ext cx="6672262" cy="692150"/>
          </a:xfrm>
        </p:spPr>
        <p:txBody>
          <a:bodyPr/>
          <a:lstStyle/>
          <a:p>
            <a:pPr>
              <a:defRPr/>
            </a:pPr>
            <a:r>
              <a:rPr lang="en-GB" sz="2400" kern="1200" dirty="0" smtClean="0">
                <a:solidFill>
                  <a:srgbClr val="0000CC"/>
                </a:solidFill>
                <a:ea typeface="LF_Kai" pitchFamily="2" charset="-122"/>
                <a:cs typeface="Arial" charset="0"/>
              </a:rPr>
              <a:t>Summary consolidated balance sheet</a:t>
            </a:r>
            <a:endParaRPr lang="en-US" sz="2400" kern="1200" dirty="0" smtClean="0">
              <a:solidFill>
                <a:srgbClr val="0000CC"/>
              </a:solidFill>
              <a:ea typeface="LF_Kai" pitchFamily="2" charset="-122"/>
              <a:cs typeface="Arial" charset="0"/>
            </a:endParaRPr>
          </a:p>
        </p:txBody>
      </p:sp>
      <p:graphicFrame>
        <p:nvGraphicFramePr>
          <p:cNvPr id="1614851" name="Group 3"/>
          <p:cNvGraphicFramePr>
            <a:graphicFrameLocks noGrp="1"/>
          </p:cNvGraphicFramePr>
          <p:nvPr/>
        </p:nvGraphicFramePr>
        <p:xfrm>
          <a:off x="822325" y="1268413"/>
          <a:ext cx="7853363" cy="3633820"/>
        </p:xfrm>
        <a:graphic>
          <a:graphicData uri="http://schemas.openxmlformats.org/drawingml/2006/table">
            <a:tbl>
              <a:tblPr/>
              <a:tblGrid>
                <a:gridCol w="3856590"/>
                <a:gridCol w="1390884"/>
                <a:gridCol w="1390884"/>
                <a:gridCol w="1215005"/>
              </a:tblGrid>
              <a:tr h="306911">
                <a:tc>
                  <a:txBody>
                    <a:bodyPr/>
                    <a:lstStyle/>
                    <a:p>
                      <a:pPr marL="0" marR="0" lvl="0" indent="0" algn="l" defTabSz="914400" rtl="0" eaLnBrk="1" fontAlgn="base" latinLnBrk="0" hangingPunct="1">
                        <a:lnSpc>
                          <a:spcPct val="100000"/>
                        </a:lnSpc>
                        <a:spcBef>
                          <a:spcPct val="30000"/>
                        </a:spcBef>
                        <a:spcAft>
                          <a:spcPct val="0"/>
                        </a:spcAft>
                        <a:buClr>
                          <a:srgbClr val="00008A"/>
                        </a:buClr>
                        <a:buSzTx/>
                        <a:buFont typeface="Wingdings" pitchFamily="2" charset="2"/>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(€m)</a:t>
                      </a:r>
                      <a:endParaRPr kumimoji="0" lang="en-GB" sz="1400" b="1" i="0" u="none" strike="noStrike" cap="none" normalizeH="0" baseline="0" dirty="0" smtClean="0">
                        <a:ln>
                          <a:noFill/>
                        </a:ln>
                        <a:solidFill>
                          <a:srgbClr val="0000CC"/>
                        </a:solidFill>
                        <a:effectLst/>
                        <a:latin typeface="Arial" charset="0"/>
                        <a:ea typeface="LF_Kai" pitchFamily="2" charset="-122"/>
                        <a:cs typeface="Arial" charset="0"/>
                      </a:endParaRPr>
                    </a:p>
                  </a:txBody>
                  <a:tcPr marL="46795" marR="46795" marT="46793" marB="46793" anchor="ctr" horzOverflow="overflow">
                    <a:lnL>
                      <a:noFill/>
                    </a:lnL>
                    <a:lnR>
                      <a:noFill/>
                    </a:lnR>
                    <a:lnT>
                      <a:noFill/>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30-Jun-17</a:t>
                      </a:r>
                    </a:p>
                  </a:txBody>
                  <a:tcPr marL="46795" marR="46795" marT="46793" marB="46793" anchor="ctr" horzOverflow="overflow">
                    <a:lnL>
                      <a:noFill/>
                    </a:lnL>
                    <a:lnR>
                      <a:noFill/>
                    </a:lnR>
                    <a:lnT>
                      <a:noFill/>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30-Jun-16</a:t>
                      </a:r>
                    </a:p>
                  </a:txBody>
                  <a:tcPr marL="46795" marR="46795" marT="46793" marB="46793" anchor="ctr" horzOverflow="overflow">
                    <a:lnL>
                      <a:noFill/>
                    </a:lnL>
                    <a:lnR>
                      <a:noFill/>
                    </a:lnR>
                    <a:lnT>
                      <a:noFill/>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31-Dec-16</a:t>
                      </a:r>
                    </a:p>
                  </a:txBody>
                  <a:tcPr marL="46795" marR="46795" marT="46793" marB="46793" anchor="ctr" horzOverflow="overflow">
                    <a:lnL>
                      <a:noFill/>
                    </a:lnL>
                    <a:lnR>
                      <a:noFill/>
                    </a:lnR>
                    <a:lnT>
                      <a:noFill/>
                    </a:lnT>
                    <a:lnB w="12700" cap="flat" cmpd="sng" algn="ctr">
                      <a:solidFill>
                        <a:srgbClr val="0000CC"/>
                      </a:solidFill>
                      <a:prstDash val="solid"/>
                      <a:round/>
                      <a:headEnd type="none" w="med" len="med"/>
                      <a:tailEnd type="none" w="med" len="med"/>
                    </a:lnB>
                    <a:lnTlToBr>
                      <a:noFill/>
                    </a:lnTlToBr>
                    <a:lnBlToTr>
                      <a:noFill/>
                    </a:lnBlToTr>
                    <a:noFill/>
                  </a:tcPr>
                </a:tc>
              </a:tr>
              <a:tr h="36982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Current Assets</a:t>
                      </a:r>
                    </a:p>
                  </a:txBody>
                  <a:tcPr marL="46795" marR="46795" marT="46793" marB="46793" anchor="ctr" horzOverflow="overflow">
                    <a:lnL>
                      <a:noFill/>
                    </a:lnL>
                    <a:lnR>
                      <a:noFill/>
                    </a:lnR>
                    <a:lnT w="12700" cap="flat" cmpd="sng" algn="ctr">
                      <a:solidFill>
                        <a:srgbClr val="0000CC"/>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37.6</a:t>
                      </a:r>
                    </a:p>
                  </a:txBody>
                  <a:tcPr marL="46795" marR="46795" marT="46793" marB="46793" anchor="ctr" horzOverflow="overflow">
                    <a:lnL>
                      <a:noFill/>
                    </a:lnL>
                    <a:lnR>
                      <a:noFill/>
                    </a:lnR>
                    <a:lnT w="12700" cap="flat" cmpd="sng" algn="ctr">
                      <a:solidFill>
                        <a:srgbClr val="0000CC"/>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43.8</a:t>
                      </a:r>
                    </a:p>
                  </a:txBody>
                  <a:tcPr marL="46795" marR="46795" marT="46793" marB="46793" anchor="ctr" horzOverflow="overflow">
                    <a:lnL>
                      <a:noFill/>
                    </a:lnL>
                    <a:lnR>
                      <a:noFill/>
                    </a:lnR>
                    <a:lnT w="12700" cap="flat" cmpd="sng" algn="ctr">
                      <a:solidFill>
                        <a:srgbClr val="0000CC"/>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43.8</a:t>
                      </a:r>
                    </a:p>
                  </a:txBody>
                  <a:tcPr marL="46795" marR="46795" marT="46793" marB="46793" anchor="ctr" horzOverflow="overflow">
                    <a:lnL>
                      <a:noFill/>
                    </a:lnL>
                    <a:lnR>
                      <a:noFill/>
                    </a:lnR>
                    <a:lnT w="12700" cap="flat" cmpd="sng" algn="ctr">
                      <a:solidFill>
                        <a:srgbClr val="0000CC"/>
                      </a:solidFill>
                      <a:prstDash val="solid"/>
                      <a:round/>
                      <a:headEnd type="none" w="med" len="med"/>
                      <a:tailEnd type="none" w="med" len="med"/>
                    </a:lnT>
                    <a:lnB>
                      <a:noFill/>
                    </a:lnB>
                    <a:lnTlToBr>
                      <a:noFill/>
                    </a:lnTlToBr>
                    <a:lnBlToTr>
                      <a:noFill/>
                    </a:lnBlToTr>
                    <a:noFill/>
                  </a:tcPr>
                </a:tc>
              </a:tr>
              <a:tr h="36982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Non-current Assets</a:t>
                      </a:r>
                    </a:p>
                  </a:txBody>
                  <a:tcPr marL="46795" marR="46795" marT="46793" marB="46793"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1.2</a:t>
                      </a:r>
                    </a:p>
                  </a:txBody>
                  <a:tcPr marL="46795" marR="46795" marT="46793" marB="46793"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7.6</a:t>
                      </a:r>
                    </a:p>
                  </a:txBody>
                  <a:tcPr marL="46795" marR="46795" marT="46793" marB="46793"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1.8</a:t>
                      </a:r>
                    </a:p>
                  </a:txBody>
                  <a:tcPr marL="46795" marR="46795" marT="46793" marB="46793"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r h="36982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Total Assets</a:t>
                      </a:r>
                    </a:p>
                  </a:txBody>
                  <a:tcPr marL="46795" marR="46795" marT="46793" marB="46793"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38.8</a:t>
                      </a:r>
                    </a:p>
                  </a:txBody>
                  <a:tcPr marL="46795" marR="46795" marT="46793" marB="46793"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51.4</a:t>
                      </a:r>
                    </a:p>
                  </a:txBody>
                  <a:tcPr marL="46795" marR="46795" marT="46793" marB="46793"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45.6</a:t>
                      </a:r>
                    </a:p>
                  </a:txBody>
                  <a:tcPr marL="46795" marR="46795" marT="46793" marB="46793"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68242">
                <a:tc>
                  <a:txBody>
                    <a:bodyPr/>
                    <a:lstStyle/>
                    <a:p>
                      <a:pPr marL="0" marR="0" lvl="0" indent="0" algn="l" defTabSz="914400" rtl="0" eaLnBrk="1" fontAlgn="base" latinLnBrk="0" hangingPunct="1">
                        <a:lnSpc>
                          <a:spcPct val="100000"/>
                        </a:lnSpc>
                        <a:spcBef>
                          <a:spcPct val="30000"/>
                        </a:spcBef>
                        <a:spcAft>
                          <a:spcPct val="0"/>
                        </a:spcAft>
                        <a:buClr>
                          <a:srgbClr val="00008A"/>
                        </a:buClr>
                        <a:buSzTx/>
                        <a:buFont typeface="Wingdings" pitchFamily="2" charset="2"/>
                        <a:buNone/>
                        <a:tabLst/>
                      </a:pPr>
                      <a:endParaRPr kumimoji="0" lang="en-GB" sz="1400" b="0" i="0" u="none" strike="noStrike" cap="none" normalizeH="0" baseline="0" dirty="0" smtClean="0">
                        <a:ln>
                          <a:noFill/>
                        </a:ln>
                        <a:solidFill>
                          <a:srgbClr val="0000CC"/>
                        </a:solidFill>
                        <a:effectLst/>
                        <a:latin typeface="Arial" charset="0"/>
                        <a:ea typeface="LF_Kai" pitchFamily="2" charset="-122"/>
                        <a:cs typeface="Arial" charset="0"/>
                      </a:endParaRPr>
                    </a:p>
                  </a:txBody>
                  <a:tcPr marL="46795" marR="46795" marT="46793" marB="46793"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rgbClr val="00008A"/>
                        </a:buClr>
                        <a:buSzTx/>
                        <a:buFont typeface="Wingdings" pitchFamily="2" charset="2"/>
                        <a:buNone/>
                        <a:tabLst/>
                      </a:pPr>
                      <a:endParaRPr kumimoji="0" lang="en-GB" sz="1400" b="0" i="0" u="none" strike="noStrike" cap="none" normalizeH="0" baseline="0" dirty="0" smtClean="0">
                        <a:ln>
                          <a:noFill/>
                        </a:ln>
                        <a:solidFill>
                          <a:srgbClr val="0000CC"/>
                        </a:solidFill>
                        <a:effectLst/>
                        <a:latin typeface="Arial" charset="0"/>
                        <a:ea typeface="LF_Kai" pitchFamily="2" charset="-122"/>
                        <a:cs typeface="Arial" charset="0"/>
                      </a:endParaRPr>
                    </a:p>
                  </a:txBody>
                  <a:tcPr marL="46795" marR="46795" marT="46793" marB="46793"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rgbClr val="00008A"/>
                        </a:buClr>
                        <a:buSzTx/>
                        <a:buFont typeface="Wingdings" pitchFamily="2" charset="2"/>
                        <a:buNone/>
                        <a:tabLst/>
                      </a:pPr>
                      <a:endParaRPr kumimoji="0" lang="en-GB" sz="1400" b="0" i="0" u="none" strike="noStrike" cap="none" normalizeH="0" baseline="0" dirty="0" smtClean="0">
                        <a:ln>
                          <a:noFill/>
                        </a:ln>
                        <a:solidFill>
                          <a:srgbClr val="0000CC"/>
                        </a:solidFill>
                        <a:effectLst/>
                        <a:latin typeface="Arial" charset="0"/>
                        <a:ea typeface="LF_Kai" pitchFamily="2" charset="-122"/>
                        <a:cs typeface="Arial" charset="0"/>
                      </a:endParaRPr>
                    </a:p>
                  </a:txBody>
                  <a:tcPr marL="46795" marR="46795" marT="46793" marB="46793"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rgbClr val="00008A"/>
                        </a:buClr>
                        <a:buSzTx/>
                        <a:buFont typeface="Wingdings" pitchFamily="2" charset="2"/>
                        <a:buNone/>
                        <a:tabLst/>
                      </a:pPr>
                      <a:endParaRPr kumimoji="0" lang="en-GB" sz="1400" b="0" i="0" u="none" strike="noStrike" cap="none" normalizeH="0" baseline="0" dirty="0" smtClean="0">
                        <a:ln>
                          <a:noFill/>
                        </a:ln>
                        <a:solidFill>
                          <a:srgbClr val="0000CC"/>
                        </a:solidFill>
                        <a:effectLst/>
                        <a:latin typeface="Arial" charset="0"/>
                        <a:ea typeface="LF_Kai" pitchFamily="2" charset="-122"/>
                        <a:cs typeface="Arial" charset="0"/>
                      </a:endParaRPr>
                    </a:p>
                  </a:txBody>
                  <a:tcPr marL="46795" marR="46795" marT="46793" marB="46793"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r>
              <a:tr h="36982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Current Liabilities</a:t>
                      </a:r>
                    </a:p>
                  </a:txBody>
                  <a:tcPr marL="46795" marR="46795" marT="46793" marB="46793"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2.9</a:t>
                      </a:r>
                    </a:p>
                  </a:txBody>
                  <a:tcPr marL="46795" marR="46795" marT="46793" marB="46793"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5.5</a:t>
                      </a:r>
                    </a:p>
                  </a:txBody>
                  <a:tcPr marL="46795" marR="46795" marT="46793" marB="46793"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3.5</a:t>
                      </a:r>
                    </a:p>
                  </a:txBody>
                  <a:tcPr marL="46795" marR="46795" marT="46793" marB="46793" anchor="ctr" horzOverflow="overflow">
                    <a:lnL>
                      <a:noFill/>
                    </a:lnL>
                    <a:lnR>
                      <a:noFill/>
                    </a:lnR>
                    <a:lnT>
                      <a:noFill/>
                    </a:lnT>
                    <a:lnB>
                      <a:noFill/>
                    </a:lnB>
                    <a:lnTlToBr>
                      <a:noFill/>
                    </a:lnTlToBr>
                    <a:lnBlToTr>
                      <a:noFill/>
                    </a:lnBlToTr>
                    <a:noFill/>
                  </a:tcPr>
                </a:tc>
              </a:tr>
              <a:tr h="36982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CC"/>
                          </a:solidFill>
                          <a:effectLst/>
                          <a:latin typeface="Arial" charset="0"/>
                          <a:ea typeface="LF_Kai" pitchFamily="2" charset="-122"/>
                          <a:cs typeface="Arial" charset="0"/>
                        </a:rPr>
                        <a:t>Non-current Liabilities</a:t>
                      </a:r>
                    </a:p>
                  </a:txBody>
                  <a:tcPr marL="46795" marR="46795" marT="46793" marB="46793"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0.1</a:t>
                      </a:r>
                    </a:p>
                  </a:txBody>
                  <a:tcPr marL="46795" marR="46795" marT="46793" marB="46793"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0.3</a:t>
                      </a:r>
                    </a:p>
                  </a:txBody>
                  <a:tcPr marL="46795" marR="46795" marT="46793" marB="46793"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0.3</a:t>
                      </a:r>
                    </a:p>
                  </a:txBody>
                  <a:tcPr marL="46795" marR="46795" marT="46793" marB="46793" anchor="ctr" horzOverflow="overflow">
                    <a:lnL>
                      <a:noFill/>
                    </a:lnL>
                    <a:lnR>
                      <a:noFill/>
                    </a:lnR>
                    <a:lnT>
                      <a:noFill/>
                    </a:lnT>
                    <a:lnB>
                      <a:noFill/>
                    </a:lnB>
                    <a:lnTlToBr>
                      <a:noFill/>
                    </a:lnTlToBr>
                    <a:lnBlToTr>
                      <a:noFill/>
                    </a:lnBlToTr>
                    <a:noFill/>
                  </a:tcPr>
                </a:tc>
              </a:tr>
              <a:tr h="36982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Share Cap &amp; Reserves</a:t>
                      </a:r>
                    </a:p>
                  </a:txBody>
                  <a:tcPr marL="46795" marR="46795" marT="46793" marB="46793"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35.8</a:t>
                      </a:r>
                    </a:p>
                  </a:txBody>
                  <a:tcPr marL="46795" marR="46795" marT="46793" marB="46793"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45.6</a:t>
                      </a:r>
                    </a:p>
                  </a:txBody>
                  <a:tcPr marL="46795" marR="46795" marT="46793" marB="46793"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CC"/>
                          </a:solidFill>
                          <a:effectLst/>
                          <a:latin typeface="Arial" charset="0"/>
                          <a:ea typeface="LF_Kai" pitchFamily="2" charset="-122"/>
                          <a:cs typeface="Arial" charset="0"/>
                        </a:rPr>
                        <a:t>41.8</a:t>
                      </a:r>
                    </a:p>
                  </a:txBody>
                  <a:tcPr marL="46795" marR="46795" marT="46793" marB="46793" anchor="ctr" horzOverflow="overflow">
                    <a:lnL>
                      <a:noFill/>
                    </a:lnL>
                    <a:lnR>
                      <a:noFill/>
                    </a:lnR>
                    <a:lnT>
                      <a:noFill/>
                    </a:lnT>
                    <a:lnB>
                      <a:noFill/>
                    </a:lnB>
                    <a:lnTlToBr>
                      <a:noFill/>
                    </a:lnTlToBr>
                    <a:lnBlToTr>
                      <a:noFill/>
                    </a:lnBlToTr>
                    <a:noFill/>
                  </a:tcPr>
                </a:tc>
              </a:tr>
              <a:tr h="369829">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rgbClr val="0000CC"/>
                        </a:solidFill>
                        <a:effectLst/>
                        <a:latin typeface="Arial" charset="0"/>
                        <a:ea typeface="LF_Kai" pitchFamily="2" charset="-122"/>
                        <a:cs typeface="Arial" charset="0"/>
                      </a:endParaRPr>
                    </a:p>
                  </a:txBody>
                  <a:tcPr marL="46795" marR="46795" marT="46793" marB="46793"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rgbClr val="0000CC"/>
                        </a:solidFill>
                        <a:effectLst/>
                        <a:latin typeface="Arial" charset="0"/>
                        <a:ea typeface="LF_Kai" pitchFamily="2" charset="-122"/>
                        <a:cs typeface="Arial" charset="0"/>
                      </a:endParaRPr>
                    </a:p>
                  </a:txBody>
                  <a:tcPr marL="46795" marR="46795" marT="46793" marB="46793"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rgbClr val="0000CC"/>
                        </a:solidFill>
                        <a:effectLst/>
                        <a:latin typeface="Arial" charset="0"/>
                        <a:ea typeface="LF_Kai" pitchFamily="2" charset="-122"/>
                        <a:cs typeface="Arial" charset="0"/>
                      </a:endParaRPr>
                    </a:p>
                  </a:txBody>
                  <a:tcPr marL="46795" marR="46795" marT="46793" marB="46793"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rgbClr val="0000CC"/>
                        </a:solidFill>
                        <a:effectLst/>
                        <a:latin typeface="Arial" charset="0"/>
                        <a:ea typeface="LF_Kai" pitchFamily="2" charset="-122"/>
                        <a:cs typeface="Arial" charset="0"/>
                      </a:endParaRPr>
                    </a:p>
                  </a:txBody>
                  <a:tcPr marL="46795" marR="46795" marT="46793" marB="46793"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r h="36982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Total Liabilities and Shareholder Equity</a:t>
                      </a:r>
                    </a:p>
                  </a:txBody>
                  <a:tcPr marL="46795" marR="46795" marT="46793" marB="46793"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38.8</a:t>
                      </a:r>
                    </a:p>
                  </a:txBody>
                  <a:tcPr marL="46795" marR="46795" marT="46793" marB="46793"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51.4</a:t>
                      </a:r>
                    </a:p>
                  </a:txBody>
                  <a:tcPr marL="46795" marR="46795" marT="46793" marB="46793"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CC"/>
                          </a:solidFill>
                          <a:effectLst/>
                          <a:latin typeface="Arial" charset="0"/>
                          <a:ea typeface="LF_Kai" pitchFamily="2" charset="-122"/>
                          <a:cs typeface="Arial" charset="0"/>
                        </a:rPr>
                        <a:t>45.6</a:t>
                      </a:r>
                    </a:p>
                  </a:txBody>
                  <a:tcPr marL="46795" marR="46795" marT="46793" marB="46793"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6" name="Slide Number Placeholder 5"/>
          <p:cNvSpPr>
            <a:spLocks noGrp="1"/>
          </p:cNvSpPr>
          <p:nvPr>
            <p:ph type="sldNum" sz="quarter" idx="12"/>
          </p:nvPr>
        </p:nvSpPr>
        <p:spPr/>
        <p:txBody>
          <a:bodyPr/>
          <a:lstStyle/>
          <a:p>
            <a:pPr>
              <a:defRPr/>
            </a:pPr>
            <a:r>
              <a:rPr lang="en-US" smtClean="0"/>
              <a:t> Page </a:t>
            </a:r>
            <a:fld id="{61E0CB4A-6038-49E3-81D7-A4C7E69A5725}" type="slidenum">
              <a:rPr lang="en-US" smtClean="0"/>
              <a:pPr>
                <a:defRPr/>
              </a:pPr>
              <a:t>8</a:t>
            </a:fld>
            <a:endParaRPr lang="en-US"/>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1_Standarddesign">
  <a:themeElements>
    <a:clrScheme name="1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1588" marR="0" indent="217488" algn="r" defTabSz="914400" rtl="0" eaLnBrk="1" fontAlgn="base" latinLnBrk="0" hangingPunct="1">
          <a:lnSpc>
            <a:spcPct val="100000"/>
          </a:lnSpc>
          <a:spcBef>
            <a:spcPct val="50000"/>
          </a:spcBef>
          <a:spcAft>
            <a:spcPct val="0"/>
          </a:spcAft>
          <a:buClr>
            <a:schemeClr val="accent2"/>
          </a:buClr>
          <a:buSzTx/>
          <a:buFontTx/>
          <a:buChar char="•"/>
          <a:tabLst/>
          <a:defRPr kumimoji="0" lang="de-DE" sz="1000" b="0" i="0" u="none" strike="noStrike" cap="none" normalizeH="0" baseline="0" smtClean="0">
            <a:ln>
              <a:noFill/>
            </a:ln>
            <a:solidFill>
              <a:srgbClr val="0000CC"/>
            </a:solidFill>
            <a:effectLst/>
            <a:latin typeface="Arial" charset="0"/>
            <a:ea typeface="LF_Kai"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1588" marR="0" indent="217488" algn="r" defTabSz="914400" rtl="0" eaLnBrk="1" fontAlgn="base" latinLnBrk="0" hangingPunct="1">
          <a:lnSpc>
            <a:spcPct val="100000"/>
          </a:lnSpc>
          <a:spcBef>
            <a:spcPct val="50000"/>
          </a:spcBef>
          <a:spcAft>
            <a:spcPct val="0"/>
          </a:spcAft>
          <a:buClr>
            <a:schemeClr val="accent2"/>
          </a:buClr>
          <a:buSzTx/>
          <a:buFontTx/>
          <a:buChar char="•"/>
          <a:tabLst/>
          <a:defRPr kumimoji="0" lang="de-DE" sz="1000" b="0" i="0" u="none" strike="noStrike" cap="none" normalizeH="0" baseline="0" smtClean="0">
            <a:ln>
              <a:noFill/>
            </a:ln>
            <a:solidFill>
              <a:srgbClr val="0000CC"/>
            </a:solidFill>
            <a:effectLst/>
            <a:latin typeface="Arial" charset="0"/>
            <a:ea typeface="LF_Kai" pitchFamily="2" charset="-122"/>
          </a:defRPr>
        </a:defPPr>
      </a:lstStyle>
    </a:lnDef>
  </a:objectDefaults>
  <a:extraClrSchemeLst>
    <a:extraClrScheme>
      <a:clrScheme name="1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and-out topics 4  27 05 2010">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33229</TotalTime>
  <Words>1277</Words>
  <Application>Microsoft Office PowerPoint</Application>
  <PresentationFormat>On-screen Show (4:3)</PresentationFormat>
  <Paragraphs>261</Paragraphs>
  <Slides>15</Slides>
  <Notes>11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1_Standarddesign</vt:lpstr>
      <vt:lpstr>Hand-out topics 4  27 05 2010</vt:lpstr>
      <vt:lpstr>Slide 0</vt:lpstr>
      <vt:lpstr>Disclaimer</vt:lpstr>
      <vt:lpstr>Market Overview </vt:lpstr>
      <vt:lpstr>H1 Overview</vt:lpstr>
      <vt:lpstr>H1 Overview</vt:lpstr>
      <vt:lpstr>Slide 5</vt:lpstr>
      <vt:lpstr>Financial Overview</vt:lpstr>
      <vt:lpstr>Slide 7</vt:lpstr>
      <vt:lpstr>Summary consolidated balance sheet</vt:lpstr>
      <vt:lpstr>Slide 9</vt:lpstr>
      <vt:lpstr>Slide 10</vt:lpstr>
      <vt:lpstr>  Global PV Demand Forecast (GW)</vt:lpstr>
      <vt:lpstr>Slide 12</vt:lpstr>
      <vt:lpstr>Outlook  </vt:lpstr>
      <vt:lpstr>Slide 14</vt:lpstr>
    </vt:vector>
  </TitlesOfParts>
  <Company>Crystalox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Wethey, Matthew</dc:creator>
  <cp:lastModifiedBy>iain.dorrity</cp:lastModifiedBy>
  <cp:revision>1635</cp:revision>
  <dcterms:created xsi:type="dcterms:W3CDTF">2002-11-26T09:02:01Z</dcterms:created>
  <dcterms:modified xsi:type="dcterms:W3CDTF">2017-08-23T14:23:26Z</dcterms:modified>
</cp:coreProperties>
</file>